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media/image13.jpg" ContentType="image/jpeg"/>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45"/>
  </p:notesMasterIdLst>
  <p:sldIdLst>
    <p:sldId id="258" r:id="rId5"/>
    <p:sldId id="259" r:id="rId6"/>
    <p:sldId id="261" r:id="rId7"/>
    <p:sldId id="287" r:id="rId8"/>
    <p:sldId id="289" r:id="rId9"/>
    <p:sldId id="288" r:id="rId10"/>
    <p:sldId id="290" r:id="rId11"/>
    <p:sldId id="291" r:id="rId12"/>
    <p:sldId id="277" r:id="rId13"/>
    <p:sldId id="256" r:id="rId14"/>
    <p:sldId id="321" r:id="rId15"/>
    <p:sldId id="358" r:id="rId16"/>
    <p:sldId id="355" r:id="rId17"/>
    <p:sldId id="360" r:id="rId18"/>
    <p:sldId id="361" r:id="rId19"/>
    <p:sldId id="362" r:id="rId20"/>
    <p:sldId id="363" r:id="rId21"/>
    <p:sldId id="357" r:id="rId22"/>
    <p:sldId id="283" r:id="rId23"/>
    <p:sldId id="364" r:id="rId24"/>
    <p:sldId id="257" r:id="rId25"/>
    <p:sldId id="365" r:id="rId26"/>
    <p:sldId id="366" r:id="rId27"/>
    <p:sldId id="260" r:id="rId28"/>
    <p:sldId id="367" r:id="rId29"/>
    <p:sldId id="263" r:id="rId30"/>
    <p:sldId id="262" r:id="rId31"/>
    <p:sldId id="285" r:id="rId32"/>
    <p:sldId id="286" r:id="rId33"/>
    <p:sldId id="281" r:id="rId34"/>
    <p:sldId id="368" r:id="rId35"/>
    <p:sldId id="369" r:id="rId36"/>
    <p:sldId id="282" r:id="rId37"/>
    <p:sldId id="370" r:id="rId38"/>
    <p:sldId id="275" r:id="rId39"/>
    <p:sldId id="278" r:id="rId40"/>
    <p:sldId id="274" r:id="rId41"/>
    <p:sldId id="371" r:id="rId42"/>
    <p:sldId id="372" r:id="rId43"/>
    <p:sldId id="292" r:id="rId44"/>
  </p:sldIdLst>
  <p:sldSz cx="12192000" cy="6858000"/>
  <p:notesSz cx="6802438" cy="99361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5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4B69FA-8134-47DB-8D41-F51F8BD34005}" v="3" dt="2022-03-27T01:12:42.7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30" autoAdjust="0"/>
    <p:restoredTop sz="94601" autoAdjust="0"/>
  </p:normalViewPr>
  <p:slideViewPr>
    <p:cSldViewPr snapToGrid="0" snapToObjects="1" showGuides="1">
      <p:cViewPr varScale="1">
        <p:scale>
          <a:sx n="48" d="100"/>
          <a:sy n="48" d="100"/>
        </p:scale>
        <p:origin x="64" y="13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ie Moore" userId="f24e46fa-8853-4f0d-b4c0-a6f37264fed2" providerId="ADAL" clId="{A74B69FA-8134-47DB-8D41-F51F8BD34005}"/>
    <pc:docChg chg="undo custSel addSld delSld modSld">
      <pc:chgData name="Arie Moore" userId="f24e46fa-8853-4f0d-b4c0-a6f37264fed2" providerId="ADAL" clId="{A74B69FA-8134-47DB-8D41-F51F8BD34005}" dt="2022-03-27T01:34:49.950" v="1650" actId="20577"/>
      <pc:docMkLst>
        <pc:docMk/>
      </pc:docMkLst>
      <pc:sldChg chg="modSp mod">
        <pc:chgData name="Arie Moore" userId="f24e46fa-8853-4f0d-b4c0-a6f37264fed2" providerId="ADAL" clId="{A74B69FA-8134-47DB-8D41-F51F8BD34005}" dt="2022-03-27T00:41:51.299" v="38" actId="20577"/>
        <pc:sldMkLst>
          <pc:docMk/>
          <pc:sldMk cId="3334323839" sldId="258"/>
        </pc:sldMkLst>
        <pc:spChg chg="mod">
          <ac:chgData name="Arie Moore" userId="f24e46fa-8853-4f0d-b4c0-a6f37264fed2" providerId="ADAL" clId="{A74B69FA-8134-47DB-8D41-F51F8BD34005}" dt="2022-03-27T00:41:35.939" v="28" actId="20577"/>
          <ac:spMkLst>
            <pc:docMk/>
            <pc:sldMk cId="3334323839" sldId="258"/>
            <ac:spMk id="2" creationId="{873D713E-6343-AE47-8858-A2B397F56A38}"/>
          </ac:spMkLst>
        </pc:spChg>
        <pc:spChg chg="mod">
          <ac:chgData name="Arie Moore" userId="f24e46fa-8853-4f0d-b4c0-a6f37264fed2" providerId="ADAL" clId="{A74B69FA-8134-47DB-8D41-F51F8BD34005}" dt="2022-03-27T00:41:51.299" v="38" actId="20577"/>
          <ac:spMkLst>
            <pc:docMk/>
            <pc:sldMk cId="3334323839" sldId="258"/>
            <ac:spMk id="3" creationId="{8AEB321B-6F95-DE4E-8203-D926D82765FB}"/>
          </ac:spMkLst>
        </pc:spChg>
      </pc:sldChg>
      <pc:sldChg chg="modSp mod">
        <pc:chgData name="Arie Moore" userId="f24e46fa-8853-4f0d-b4c0-a6f37264fed2" providerId="ADAL" clId="{A74B69FA-8134-47DB-8D41-F51F8BD34005}" dt="2022-03-27T00:48:19.427" v="195" actId="6549"/>
        <pc:sldMkLst>
          <pc:docMk/>
          <pc:sldMk cId="2025042748" sldId="259"/>
        </pc:sldMkLst>
        <pc:spChg chg="mod">
          <ac:chgData name="Arie Moore" userId="f24e46fa-8853-4f0d-b4c0-a6f37264fed2" providerId="ADAL" clId="{A74B69FA-8134-47DB-8D41-F51F8BD34005}" dt="2022-03-27T00:48:19.427" v="195" actId="6549"/>
          <ac:spMkLst>
            <pc:docMk/>
            <pc:sldMk cId="2025042748" sldId="259"/>
            <ac:spMk id="3" creationId="{D6BF6D65-775D-4736-B634-FAC004CF2CC8}"/>
          </ac:spMkLst>
        </pc:spChg>
      </pc:sldChg>
      <pc:sldChg chg="del">
        <pc:chgData name="Arie Moore" userId="f24e46fa-8853-4f0d-b4c0-a6f37264fed2" providerId="ADAL" clId="{A74B69FA-8134-47DB-8D41-F51F8BD34005}" dt="2022-03-27T00:48:28.909" v="196" actId="2696"/>
        <pc:sldMkLst>
          <pc:docMk/>
          <pc:sldMk cId="529559036" sldId="260"/>
        </pc:sldMkLst>
      </pc:sldChg>
      <pc:sldChg chg="modSp mod">
        <pc:chgData name="Arie Moore" userId="f24e46fa-8853-4f0d-b4c0-a6f37264fed2" providerId="ADAL" clId="{A74B69FA-8134-47DB-8D41-F51F8BD34005}" dt="2022-03-27T00:56:53.588" v="426" actId="6549"/>
        <pc:sldMkLst>
          <pc:docMk/>
          <pc:sldMk cId="1463877558" sldId="261"/>
        </pc:sldMkLst>
        <pc:spChg chg="mod">
          <ac:chgData name="Arie Moore" userId="f24e46fa-8853-4f0d-b4c0-a6f37264fed2" providerId="ADAL" clId="{A74B69FA-8134-47DB-8D41-F51F8BD34005}" dt="2022-03-27T00:48:38.250" v="221" actId="20577"/>
          <ac:spMkLst>
            <pc:docMk/>
            <pc:sldMk cId="1463877558" sldId="261"/>
            <ac:spMk id="2" creationId="{2AC0EAFC-01FC-4AD8-86AB-902C1F405F12}"/>
          </ac:spMkLst>
        </pc:spChg>
        <pc:spChg chg="mod">
          <ac:chgData name="Arie Moore" userId="f24e46fa-8853-4f0d-b4c0-a6f37264fed2" providerId="ADAL" clId="{A74B69FA-8134-47DB-8D41-F51F8BD34005}" dt="2022-03-27T00:56:53.588" v="426" actId="6549"/>
          <ac:spMkLst>
            <pc:docMk/>
            <pc:sldMk cId="1463877558" sldId="261"/>
            <ac:spMk id="3" creationId="{E75BCF37-E201-47FE-8E69-523CC83E3CB8}"/>
          </ac:spMkLst>
        </pc:spChg>
      </pc:sldChg>
      <pc:sldChg chg="del">
        <pc:chgData name="Arie Moore" userId="f24e46fa-8853-4f0d-b4c0-a6f37264fed2" providerId="ADAL" clId="{A74B69FA-8134-47DB-8D41-F51F8BD34005}" dt="2022-03-27T00:50:10.704" v="240" actId="2696"/>
        <pc:sldMkLst>
          <pc:docMk/>
          <pc:sldMk cId="1268764629" sldId="262"/>
        </pc:sldMkLst>
      </pc:sldChg>
      <pc:sldChg chg="del">
        <pc:chgData name="Arie Moore" userId="f24e46fa-8853-4f0d-b4c0-a6f37264fed2" providerId="ADAL" clId="{A74B69FA-8134-47DB-8D41-F51F8BD34005}" dt="2022-03-27T00:50:12.935" v="241" actId="2696"/>
        <pc:sldMkLst>
          <pc:docMk/>
          <pc:sldMk cId="1707082657" sldId="263"/>
        </pc:sldMkLst>
      </pc:sldChg>
      <pc:sldChg chg="del">
        <pc:chgData name="Arie Moore" userId="f24e46fa-8853-4f0d-b4c0-a6f37264fed2" providerId="ADAL" clId="{A74B69FA-8134-47DB-8D41-F51F8BD34005}" dt="2022-03-27T00:50:56.603" v="265" actId="47"/>
        <pc:sldMkLst>
          <pc:docMk/>
          <pc:sldMk cId="483756853" sldId="264"/>
        </pc:sldMkLst>
      </pc:sldChg>
      <pc:sldChg chg="del">
        <pc:chgData name="Arie Moore" userId="f24e46fa-8853-4f0d-b4c0-a6f37264fed2" providerId="ADAL" clId="{A74B69FA-8134-47DB-8D41-F51F8BD34005}" dt="2022-03-27T00:50:21.513" v="242" actId="2696"/>
        <pc:sldMkLst>
          <pc:docMk/>
          <pc:sldMk cId="1808966673" sldId="265"/>
        </pc:sldMkLst>
      </pc:sldChg>
      <pc:sldChg chg="del">
        <pc:chgData name="Arie Moore" userId="f24e46fa-8853-4f0d-b4c0-a6f37264fed2" providerId="ADAL" clId="{A74B69FA-8134-47DB-8D41-F51F8BD34005}" dt="2022-03-27T00:50:21.513" v="242" actId="2696"/>
        <pc:sldMkLst>
          <pc:docMk/>
          <pc:sldMk cId="2610936127" sldId="266"/>
        </pc:sldMkLst>
      </pc:sldChg>
      <pc:sldChg chg="del">
        <pc:chgData name="Arie Moore" userId="f24e46fa-8853-4f0d-b4c0-a6f37264fed2" providerId="ADAL" clId="{A74B69FA-8134-47DB-8D41-F51F8BD34005}" dt="2022-03-27T00:50:56.603" v="265" actId="47"/>
        <pc:sldMkLst>
          <pc:docMk/>
          <pc:sldMk cId="895036464" sldId="271"/>
        </pc:sldMkLst>
      </pc:sldChg>
      <pc:sldChg chg="del">
        <pc:chgData name="Arie Moore" userId="f24e46fa-8853-4f0d-b4c0-a6f37264fed2" providerId="ADAL" clId="{A74B69FA-8134-47DB-8D41-F51F8BD34005}" dt="2022-03-27T00:50:56.603" v="265" actId="47"/>
        <pc:sldMkLst>
          <pc:docMk/>
          <pc:sldMk cId="2786653278" sldId="272"/>
        </pc:sldMkLst>
      </pc:sldChg>
      <pc:sldChg chg="del">
        <pc:chgData name="Arie Moore" userId="f24e46fa-8853-4f0d-b4c0-a6f37264fed2" providerId="ADAL" clId="{A74B69FA-8134-47DB-8D41-F51F8BD34005}" dt="2022-03-27T00:50:56.603" v="265" actId="47"/>
        <pc:sldMkLst>
          <pc:docMk/>
          <pc:sldMk cId="1131804770" sldId="273"/>
        </pc:sldMkLst>
      </pc:sldChg>
      <pc:sldChg chg="del">
        <pc:chgData name="Arie Moore" userId="f24e46fa-8853-4f0d-b4c0-a6f37264fed2" providerId="ADAL" clId="{A74B69FA-8134-47DB-8D41-F51F8BD34005}" dt="2022-03-27T00:50:56.603" v="265" actId="47"/>
        <pc:sldMkLst>
          <pc:docMk/>
          <pc:sldMk cId="306299420" sldId="274"/>
        </pc:sldMkLst>
      </pc:sldChg>
      <pc:sldChg chg="del">
        <pc:chgData name="Arie Moore" userId="f24e46fa-8853-4f0d-b4c0-a6f37264fed2" providerId="ADAL" clId="{A74B69FA-8134-47DB-8D41-F51F8BD34005}" dt="2022-03-27T00:50:56.603" v="265" actId="47"/>
        <pc:sldMkLst>
          <pc:docMk/>
          <pc:sldMk cId="3006829250" sldId="276"/>
        </pc:sldMkLst>
      </pc:sldChg>
      <pc:sldChg chg="del">
        <pc:chgData name="Arie Moore" userId="f24e46fa-8853-4f0d-b4c0-a6f37264fed2" providerId="ADAL" clId="{A74B69FA-8134-47DB-8D41-F51F8BD34005}" dt="2022-03-27T00:50:56.603" v="265" actId="47"/>
        <pc:sldMkLst>
          <pc:docMk/>
          <pc:sldMk cId="2788338516" sldId="278"/>
        </pc:sldMkLst>
      </pc:sldChg>
      <pc:sldChg chg="del">
        <pc:chgData name="Arie Moore" userId="f24e46fa-8853-4f0d-b4c0-a6f37264fed2" providerId="ADAL" clId="{A74B69FA-8134-47DB-8D41-F51F8BD34005}" dt="2022-03-27T00:50:56.603" v="265" actId="47"/>
        <pc:sldMkLst>
          <pc:docMk/>
          <pc:sldMk cId="295181472" sldId="280"/>
        </pc:sldMkLst>
      </pc:sldChg>
      <pc:sldChg chg="del">
        <pc:chgData name="Arie Moore" userId="f24e46fa-8853-4f0d-b4c0-a6f37264fed2" providerId="ADAL" clId="{A74B69FA-8134-47DB-8D41-F51F8BD34005}" dt="2022-03-27T00:50:56.603" v="265" actId="47"/>
        <pc:sldMkLst>
          <pc:docMk/>
          <pc:sldMk cId="2718386682" sldId="281"/>
        </pc:sldMkLst>
      </pc:sldChg>
      <pc:sldChg chg="del">
        <pc:chgData name="Arie Moore" userId="f24e46fa-8853-4f0d-b4c0-a6f37264fed2" providerId="ADAL" clId="{A74B69FA-8134-47DB-8D41-F51F8BD34005}" dt="2022-03-27T00:50:56.603" v="265" actId="47"/>
        <pc:sldMkLst>
          <pc:docMk/>
          <pc:sldMk cId="228784457" sldId="282"/>
        </pc:sldMkLst>
      </pc:sldChg>
      <pc:sldChg chg="del">
        <pc:chgData name="Arie Moore" userId="f24e46fa-8853-4f0d-b4c0-a6f37264fed2" providerId="ADAL" clId="{A74B69FA-8134-47DB-8D41-F51F8BD34005}" dt="2022-03-27T00:50:56.603" v="265" actId="47"/>
        <pc:sldMkLst>
          <pc:docMk/>
          <pc:sldMk cId="260076527" sldId="283"/>
        </pc:sldMkLst>
      </pc:sldChg>
      <pc:sldChg chg="del">
        <pc:chgData name="Arie Moore" userId="f24e46fa-8853-4f0d-b4c0-a6f37264fed2" providerId="ADAL" clId="{A74B69FA-8134-47DB-8D41-F51F8BD34005}" dt="2022-03-27T00:50:56.603" v="265" actId="47"/>
        <pc:sldMkLst>
          <pc:docMk/>
          <pc:sldMk cId="3296806195" sldId="285"/>
        </pc:sldMkLst>
      </pc:sldChg>
      <pc:sldChg chg="del">
        <pc:chgData name="Arie Moore" userId="f24e46fa-8853-4f0d-b4c0-a6f37264fed2" providerId="ADAL" clId="{A74B69FA-8134-47DB-8D41-F51F8BD34005}" dt="2022-03-27T00:49:55.685" v="222" actId="2696"/>
        <pc:sldMkLst>
          <pc:docMk/>
          <pc:sldMk cId="1795041488" sldId="286"/>
        </pc:sldMkLst>
      </pc:sldChg>
      <pc:sldChg chg="modSp mod">
        <pc:chgData name="Arie Moore" userId="f24e46fa-8853-4f0d-b4c0-a6f37264fed2" providerId="ADAL" clId="{A74B69FA-8134-47DB-8D41-F51F8BD34005}" dt="2022-03-27T01:33:52.630" v="1627" actId="6549"/>
        <pc:sldMkLst>
          <pc:docMk/>
          <pc:sldMk cId="585143281" sldId="287"/>
        </pc:sldMkLst>
        <pc:spChg chg="mod">
          <ac:chgData name="Arie Moore" userId="f24e46fa-8853-4f0d-b4c0-a6f37264fed2" providerId="ADAL" clId="{A74B69FA-8134-47DB-8D41-F51F8BD34005}" dt="2022-03-27T00:50:05.299" v="239" actId="20577"/>
          <ac:spMkLst>
            <pc:docMk/>
            <pc:sldMk cId="585143281" sldId="287"/>
            <ac:spMk id="2" creationId="{B15A0CCB-8B08-45E3-96DA-9F2602989A46}"/>
          </ac:spMkLst>
        </pc:spChg>
        <pc:spChg chg="mod">
          <ac:chgData name="Arie Moore" userId="f24e46fa-8853-4f0d-b4c0-a6f37264fed2" providerId="ADAL" clId="{A74B69FA-8134-47DB-8D41-F51F8BD34005}" dt="2022-03-27T01:33:52.630" v="1627" actId="6549"/>
          <ac:spMkLst>
            <pc:docMk/>
            <pc:sldMk cId="585143281" sldId="287"/>
            <ac:spMk id="3" creationId="{747D7656-3B31-468E-A724-A62B9AC1C295}"/>
          </ac:spMkLst>
        </pc:spChg>
      </pc:sldChg>
      <pc:sldChg chg="modSp mod">
        <pc:chgData name="Arie Moore" userId="f24e46fa-8853-4f0d-b4c0-a6f37264fed2" providerId="ADAL" clId="{A74B69FA-8134-47DB-8D41-F51F8BD34005}" dt="2022-03-27T01:26:20.854" v="1260" actId="6549"/>
        <pc:sldMkLst>
          <pc:docMk/>
          <pc:sldMk cId="2889336776" sldId="288"/>
        </pc:sldMkLst>
        <pc:spChg chg="mod">
          <ac:chgData name="Arie Moore" userId="f24e46fa-8853-4f0d-b4c0-a6f37264fed2" providerId="ADAL" clId="{A74B69FA-8134-47DB-8D41-F51F8BD34005}" dt="2022-03-27T00:50:41.363" v="264" actId="20577"/>
          <ac:spMkLst>
            <pc:docMk/>
            <pc:sldMk cId="2889336776" sldId="288"/>
            <ac:spMk id="2" creationId="{73B54C40-0DB1-4052-817A-75C7B30B9B79}"/>
          </ac:spMkLst>
        </pc:spChg>
        <pc:spChg chg="mod">
          <ac:chgData name="Arie Moore" userId="f24e46fa-8853-4f0d-b4c0-a6f37264fed2" providerId="ADAL" clId="{A74B69FA-8134-47DB-8D41-F51F8BD34005}" dt="2022-03-27T01:26:20.854" v="1260" actId="6549"/>
          <ac:spMkLst>
            <pc:docMk/>
            <pc:sldMk cId="2889336776" sldId="288"/>
            <ac:spMk id="3" creationId="{7D47012C-684C-441C-BECD-1CA46D2B4A42}"/>
          </ac:spMkLst>
        </pc:spChg>
      </pc:sldChg>
      <pc:sldChg chg="del">
        <pc:chgData name="Arie Moore" userId="f24e46fa-8853-4f0d-b4c0-a6f37264fed2" providerId="ADAL" clId="{A74B69FA-8134-47DB-8D41-F51F8BD34005}" dt="2022-03-27T00:50:56.603" v="265" actId="47"/>
        <pc:sldMkLst>
          <pc:docMk/>
          <pc:sldMk cId="1875475480" sldId="289"/>
        </pc:sldMkLst>
      </pc:sldChg>
      <pc:sldChg chg="modSp mod">
        <pc:chgData name="Arie Moore" userId="f24e46fa-8853-4f0d-b4c0-a6f37264fed2" providerId="ADAL" clId="{A74B69FA-8134-47DB-8D41-F51F8BD34005}" dt="2022-03-27T01:34:49.950" v="1650" actId="20577"/>
        <pc:sldMkLst>
          <pc:docMk/>
          <pc:sldMk cId="2924360477" sldId="289"/>
        </pc:sldMkLst>
        <pc:spChg chg="mod">
          <ac:chgData name="Arie Moore" userId="f24e46fa-8853-4f0d-b4c0-a6f37264fed2" providerId="ADAL" clId="{A74B69FA-8134-47DB-8D41-F51F8BD34005}" dt="2022-03-27T01:34:49.950" v="1650" actId="20577"/>
          <ac:spMkLst>
            <pc:docMk/>
            <pc:sldMk cId="2924360477" sldId="289"/>
            <ac:spMk id="3" creationId="{747D7656-3B31-468E-A724-A62B9AC1C295}"/>
          </ac:spMkLst>
        </pc:spChg>
      </pc:sldChg>
      <pc:sldChg chg="modSp mod">
        <pc:chgData name="Arie Moore" userId="f24e46fa-8853-4f0d-b4c0-a6f37264fed2" providerId="ADAL" clId="{A74B69FA-8134-47DB-8D41-F51F8BD34005}" dt="2022-03-27T01:28:00.367" v="1429" actId="20577"/>
        <pc:sldMkLst>
          <pc:docMk/>
          <pc:sldMk cId="796200444" sldId="290"/>
        </pc:sldMkLst>
        <pc:spChg chg="mod">
          <ac:chgData name="Arie Moore" userId="f24e46fa-8853-4f0d-b4c0-a6f37264fed2" providerId="ADAL" clId="{A74B69FA-8134-47DB-8D41-F51F8BD34005}" dt="2022-03-27T01:28:00.367" v="1429" actId="20577"/>
          <ac:spMkLst>
            <pc:docMk/>
            <pc:sldMk cId="796200444" sldId="290"/>
            <ac:spMk id="3" creationId="{7D47012C-684C-441C-BECD-1CA46D2B4A42}"/>
          </ac:spMkLst>
        </pc:spChg>
      </pc:sldChg>
      <pc:sldChg chg="del">
        <pc:chgData name="Arie Moore" userId="f24e46fa-8853-4f0d-b4c0-a6f37264fed2" providerId="ADAL" clId="{A74B69FA-8134-47DB-8D41-F51F8BD34005}" dt="2022-03-27T00:50:56.603" v="265" actId="47"/>
        <pc:sldMkLst>
          <pc:docMk/>
          <pc:sldMk cId="485640884" sldId="291"/>
        </pc:sldMkLst>
      </pc:sldChg>
      <pc:sldChg chg="modSp add mod">
        <pc:chgData name="Arie Moore" userId="f24e46fa-8853-4f0d-b4c0-a6f37264fed2" providerId="ADAL" clId="{A74B69FA-8134-47DB-8D41-F51F8BD34005}" dt="2022-03-27T01:31:29.269" v="1601" actId="20577"/>
        <pc:sldMkLst>
          <pc:docMk/>
          <pc:sldMk cId="3209167069" sldId="291"/>
        </pc:sldMkLst>
        <pc:spChg chg="mod">
          <ac:chgData name="Arie Moore" userId="f24e46fa-8853-4f0d-b4c0-a6f37264fed2" providerId="ADAL" clId="{A74B69FA-8134-47DB-8D41-F51F8BD34005}" dt="2022-03-27T01:31:29.269" v="1601" actId="20577"/>
          <ac:spMkLst>
            <pc:docMk/>
            <pc:sldMk cId="3209167069" sldId="291"/>
            <ac:spMk id="3" creationId="{7D47012C-684C-441C-BECD-1CA46D2B4A42}"/>
          </ac:spMkLst>
        </pc:spChg>
      </pc:sldChg>
      <pc:sldChg chg="del">
        <pc:chgData name="Arie Moore" userId="f24e46fa-8853-4f0d-b4c0-a6f37264fed2" providerId="ADAL" clId="{A74B69FA-8134-47DB-8D41-F51F8BD34005}" dt="2022-03-27T00:50:56.603" v="265" actId="47"/>
        <pc:sldMkLst>
          <pc:docMk/>
          <pc:sldMk cId="1784585628" sldId="292"/>
        </pc:sldMkLst>
      </pc:sldChg>
      <pc:sldChg chg="del">
        <pc:chgData name="Arie Moore" userId="f24e46fa-8853-4f0d-b4c0-a6f37264fed2" providerId="ADAL" clId="{A74B69FA-8134-47DB-8D41-F51F8BD34005}" dt="2022-03-27T00:50:56.603" v="265" actId="47"/>
        <pc:sldMkLst>
          <pc:docMk/>
          <pc:sldMk cId="460928168" sldId="293"/>
        </pc:sldMkLst>
      </pc:sldChg>
      <pc:sldChg chg="del">
        <pc:chgData name="Arie Moore" userId="f24e46fa-8853-4f0d-b4c0-a6f37264fed2" providerId="ADAL" clId="{A74B69FA-8134-47DB-8D41-F51F8BD34005}" dt="2022-03-27T00:50:56.603" v="265" actId="47"/>
        <pc:sldMkLst>
          <pc:docMk/>
          <pc:sldMk cId="2030775963" sldId="294"/>
        </pc:sldMkLst>
      </pc:sldChg>
      <pc:sldChg chg="del">
        <pc:chgData name="Arie Moore" userId="f24e46fa-8853-4f0d-b4c0-a6f37264fed2" providerId="ADAL" clId="{A74B69FA-8134-47DB-8D41-F51F8BD34005}" dt="2022-03-27T00:50:56.603" v="265" actId="47"/>
        <pc:sldMkLst>
          <pc:docMk/>
          <pc:sldMk cId="937118192" sldId="29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7470" cy="497810"/>
          </a:xfrm>
          <a:prstGeom prst="rect">
            <a:avLst/>
          </a:prstGeom>
        </p:spPr>
        <p:txBody>
          <a:bodyPr vert="horz" lIns="88267" tIns="44134" rIns="88267" bIns="44134" rtlCol="0"/>
          <a:lstStyle>
            <a:lvl1pPr algn="l">
              <a:defRPr sz="1200"/>
            </a:lvl1pPr>
          </a:lstStyle>
          <a:p>
            <a:endParaRPr lang="en-NZ"/>
          </a:p>
        </p:txBody>
      </p:sp>
      <p:sp>
        <p:nvSpPr>
          <p:cNvPr id="3" name="Date Placeholder 2"/>
          <p:cNvSpPr>
            <a:spLocks noGrp="1"/>
          </p:cNvSpPr>
          <p:nvPr>
            <p:ph type="dt" idx="1"/>
          </p:nvPr>
        </p:nvSpPr>
        <p:spPr>
          <a:xfrm>
            <a:off x="3853448" y="1"/>
            <a:ext cx="2947469" cy="497810"/>
          </a:xfrm>
          <a:prstGeom prst="rect">
            <a:avLst/>
          </a:prstGeom>
        </p:spPr>
        <p:txBody>
          <a:bodyPr vert="horz" lIns="88267" tIns="44134" rIns="88267" bIns="44134" rtlCol="0"/>
          <a:lstStyle>
            <a:lvl1pPr algn="r">
              <a:defRPr sz="1200"/>
            </a:lvl1pPr>
          </a:lstStyle>
          <a:p>
            <a:fld id="{831C6C04-C55F-414B-A484-6A2B7A8DC8C9}" type="datetimeFigureOut">
              <a:rPr lang="en-NZ" smtClean="0"/>
              <a:t>6/04/2022</a:t>
            </a:fld>
            <a:endParaRPr lang="en-NZ"/>
          </a:p>
        </p:txBody>
      </p:sp>
      <p:sp>
        <p:nvSpPr>
          <p:cNvPr id="4" name="Slide Image Placeholder 3"/>
          <p:cNvSpPr>
            <a:spLocks noGrp="1" noRot="1" noChangeAspect="1"/>
          </p:cNvSpPr>
          <p:nvPr>
            <p:ph type="sldImg" idx="2"/>
          </p:nvPr>
        </p:nvSpPr>
        <p:spPr>
          <a:xfrm>
            <a:off x="420688" y="1241425"/>
            <a:ext cx="5962650" cy="3354388"/>
          </a:xfrm>
          <a:prstGeom prst="rect">
            <a:avLst/>
          </a:prstGeom>
          <a:noFill/>
          <a:ln w="12700">
            <a:solidFill>
              <a:prstClr val="black"/>
            </a:solidFill>
          </a:ln>
        </p:spPr>
        <p:txBody>
          <a:bodyPr vert="horz" lIns="88267" tIns="44134" rIns="88267" bIns="44134" rtlCol="0" anchor="ctr"/>
          <a:lstStyle/>
          <a:p>
            <a:endParaRPr lang="en-NZ"/>
          </a:p>
        </p:txBody>
      </p:sp>
      <p:sp>
        <p:nvSpPr>
          <p:cNvPr id="5" name="Notes Placeholder 4"/>
          <p:cNvSpPr>
            <a:spLocks noGrp="1"/>
          </p:cNvSpPr>
          <p:nvPr>
            <p:ph type="body" sz="quarter" idx="3"/>
          </p:nvPr>
        </p:nvSpPr>
        <p:spPr>
          <a:xfrm>
            <a:off x="681004" y="4782367"/>
            <a:ext cx="5441950" cy="3911584"/>
          </a:xfrm>
          <a:prstGeom prst="rect">
            <a:avLst/>
          </a:prstGeom>
        </p:spPr>
        <p:txBody>
          <a:bodyPr vert="horz" lIns="88267" tIns="44134" rIns="88267" bIns="4413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1" y="9438353"/>
            <a:ext cx="2947470" cy="497810"/>
          </a:xfrm>
          <a:prstGeom prst="rect">
            <a:avLst/>
          </a:prstGeom>
        </p:spPr>
        <p:txBody>
          <a:bodyPr vert="horz" lIns="88267" tIns="44134" rIns="88267" bIns="44134" rtlCol="0" anchor="b"/>
          <a:lstStyle>
            <a:lvl1pPr algn="l">
              <a:defRPr sz="1200"/>
            </a:lvl1pPr>
          </a:lstStyle>
          <a:p>
            <a:endParaRPr lang="en-NZ"/>
          </a:p>
        </p:txBody>
      </p:sp>
      <p:sp>
        <p:nvSpPr>
          <p:cNvPr id="7" name="Slide Number Placeholder 6"/>
          <p:cNvSpPr>
            <a:spLocks noGrp="1"/>
          </p:cNvSpPr>
          <p:nvPr>
            <p:ph type="sldNum" sz="quarter" idx="5"/>
          </p:nvPr>
        </p:nvSpPr>
        <p:spPr>
          <a:xfrm>
            <a:off x="3853448" y="9438353"/>
            <a:ext cx="2947469" cy="497810"/>
          </a:xfrm>
          <a:prstGeom prst="rect">
            <a:avLst/>
          </a:prstGeom>
        </p:spPr>
        <p:txBody>
          <a:bodyPr vert="horz" lIns="88267" tIns="44134" rIns="88267" bIns="44134" rtlCol="0" anchor="b"/>
          <a:lstStyle>
            <a:lvl1pPr algn="r">
              <a:defRPr sz="1200"/>
            </a:lvl1pPr>
          </a:lstStyle>
          <a:p>
            <a:fld id="{7D8344BD-FFF0-4F41-8BE2-5B6511273673}" type="slidenum">
              <a:rPr lang="en-NZ" smtClean="0"/>
              <a:t>‹#›</a:t>
            </a:fld>
            <a:endParaRPr lang="en-NZ"/>
          </a:p>
        </p:txBody>
      </p:sp>
    </p:spTree>
    <p:extLst>
      <p:ext uri="{BB962C8B-B14F-4D97-AF65-F5344CB8AC3E}">
        <p14:creationId xmlns:p14="http://schemas.microsoft.com/office/powerpoint/2010/main" val="1230138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7D8344BD-FFF0-4F41-8BE2-5B6511273673}" type="slidenum">
              <a:rPr lang="en-NZ" smtClean="0"/>
              <a:t>1</a:t>
            </a:fld>
            <a:endParaRPr lang="en-NZ"/>
          </a:p>
        </p:txBody>
      </p:sp>
    </p:spTree>
    <p:extLst>
      <p:ext uri="{BB962C8B-B14F-4D97-AF65-F5344CB8AC3E}">
        <p14:creationId xmlns:p14="http://schemas.microsoft.com/office/powerpoint/2010/main" val="3295962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sz="2000" dirty="0"/>
          </a:p>
        </p:txBody>
      </p:sp>
      <p:sp>
        <p:nvSpPr>
          <p:cNvPr id="4" name="Slide Number Placeholder 3"/>
          <p:cNvSpPr>
            <a:spLocks noGrp="1"/>
          </p:cNvSpPr>
          <p:nvPr>
            <p:ph type="sldNum" sz="quarter" idx="10"/>
          </p:nvPr>
        </p:nvSpPr>
        <p:spPr/>
        <p:txBody>
          <a:bodyPr/>
          <a:lstStyle/>
          <a:p>
            <a:fld id="{0DA240BB-6B60-4F7E-89DF-3AE614769E9D}" type="slidenum">
              <a:rPr lang="en-NZ" smtClean="0"/>
              <a:t>15</a:t>
            </a:fld>
            <a:endParaRPr lang="en-NZ"/>
          </a:p>
        </p:txBody>
      </p:sp>
    </p:spTree>
    <p:extLst>
      <p:ext uri="{BB962C8B-B14F-4D97-AF65-F5344CB8AC3E}">
        <p14:creationId xmlns:p14="http://schemas.microsoft.com/office/powerpoint/2010/main" val="2438152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sz="2000" dirty="0"/>
          </a:p>
        </p:txBody>
      </p:sp>
      <p:sp>
        <p:nvSpPr>
          <p:cNvPr id="4" name="Slide Number Placeholder 3"/>
          <p:cNvSpPr>
            <a:spLocks noGrp="1"/>
          </p:cNvSpPr>
          <p:nvPr>
            <p:ph type="sldNum" sz="quarter" idx="10"/>
          </p:nvPr>
        </p:nvSpPr>
        <p:spPr/>
        <p:txBody>
          <a:bodyPr/>
          <a:lstStyle/>
          <a:p>
            <a:fld id="{0DA240BB-6B60-4F7E-89DF-3AE614769E9D}" type="slidenum">
              <a:rPr lang="en-NZ" smtClean="0"/>
              <a:t>16</a:t>
            </a:fld>
            <a:endParaRPr lang="en-NZ"/>
          </a:p>
        </p:txBody>
      </p:sp>
    </p:spTree>
    <p:extLst>
      <p:ext uri="{BB962C8B-B14F-4D97-AF65-F5344CB8AC3E}">
        <p14:creationId xmlns:p14="http://schemas.microsoft.com/office/powerpoint/2010/main" val="390419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sz="2000" dirty="0"/>
          </a:p>
        </p:txBody>
      </p:sp>
      <p:sp>
        <p:nvSpPr>
          <p:cNvPr id="4" name="Slide Number Placeholder 3"/>
          <p:cNvSpPr>
            <a:spLocks noGrp="1"/>
          </p:cNvSpPr>
          <p:nvPr>
            <p:ph type="sldNum" sz="quarter" idx="10"/>
          </p:nvPr>
        </p:nvSpPr>
        <p:spPr/>
        <p:txBody>
          <a:bodyPr/>
          <a:lstStyle/>
          <a:p>
            <a:fld id="{0DA240BB-6B60-4F7E-89DF-3AE614769E9D}" type="slidenum">
              <a:rPr lang="en-NZ" smtClean="0"/>
              <a:t>17</a:t>
            </a:fld>
            <a:endParaRPr lang="en-NZ"/>
          </a:p>
        </p:txBody>
      </p:sp>
    </p:spTree>
    <p:extLst>
      <p:ext uri="{BB962C8B-B14F-4D97-AF65-F5344CB8AC3E}">
        <p14:creationId xmlns:p14="http://schemas.microsoft.com/office/powerpoint/2010/main" val="4132846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sz="2000" dirty="0"/>
          </a:p>
        </p:txBody>
      </p:sp>
      <p:sp>
        <p:nvSpPr>
          <p:cNvPr id="4" name="Slide Number Placeholder 3"/>
          <p:cNvSpPr>
            <a:spLocks noGrp="1"/>
          </p:cNvSpPr>
          <p:nvPr>
            <p:ph type="sldNum" sz="quarter" idx="10"/>
          </p:nvPr>
        </p:nvSpPr>
        <p:spPr/>
        <p:txBody>
          <a:bodyPr/>
          <a:lstStyle/>
          <a:p>
            <a:fld id="{0DA240BB-6B60-4F7E-89DF-3AE614769E9D}" type="slidenum">
              <a:rPr lang="en-NZ" smtClean="0"/>
              <a:t>18</a:t>
            </a:fld>
            <a:endParaRPr lang="en-NZ"/>
          </a:p>
        </p:txBody>
      </p:sp>
    </p:spTree>
    <p:extLst>
      <p:ext uri="{BB962C8B-B14F-4D97-AF65-F5344CB8AC3E}">
        <p14:creationId xmlns:p14="http://schemas.microsoft.com/office/powerpoint/2010/main" val="4191537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7D8344BD-FFF0-4F41-8BE2-5B6511273673}" type="slidenum">
              <a:rPr lang="en-NZ" smtClean="0"/>
              <a:t>2</a:t>
            </a:fld>
            <a:endParaRPr lang="en-NZ"/>
          </a:p>
        </p:txBody>
      </p:sp>
    </p:spTree>
    <p:extLst>
      <p:ext uri="{BB962C8B-B14F-4D97-AF65-F5344CB8AC3E}">
        <p14:creationId xmlns:p14="http://schemas.microsoft.com/office/powerpoint/2010/main" val="1057150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7D8344BD-FFF0-4F41-8BE2-5B6511273673}" type="slidenum">
              <a:rPr lang="en-NZ" smtClean="0"/>
              <a:t>3</a:t>
            </a:fld>
            <a:endParaRPr lang="en-NZ"/>
          </a:p>
        </p:txBody>
      </p:sp>
    </p:spTree>
    <p:extLst>
      <p:ext uri="{BB962C8B-B14F-4D97-AF65-F5344CB8AC3E}">
        <p14:creationId xmlns:p14="http://schemas.microsoft.com/office/powerpoint/2010/main" val="1939620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7D8344BD-FFF0-4F41-8BE2-5B6511273673}" type="slidenum">
              <a:rPr lang="en-NZ" smtClean="0"/>
              <a:t>9</a:t>
            </a:fld>
            <a:endParaRPr lang="en-NZ"/>
          </a:p>
        </p:txBody>
      </p:sp>
    </p:spTree>
    <p:extLst>
      <p:ext uri="{BB962C8B-B14F-4D97-AF65-F5344CB8AC3E}">
        <p14:creationId xmlns:p14="http://schemas.microsoft.com/office/powerpoint/2010/main" val="2569323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200" b="0" i="0" u="none" strike="noStrike" kern="1200" cap="none" spc="0" normalizeH="0" baseline="0" noProof="0" dirty="0">
              <a:ln>
                <a:noFill/>
              </a:ln>
              <a:solidFill>
                <a:prstClr val="black"/>
              </a:solidFill>
              <a:effectLst/>
              <a:uLnTx/>
              <a:uFillTx/>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0DA240BB-6B60-4F7E-89DF-3AE614769E9D}" type="slidenum">
              <a:rPr lang="en-NZ" smtClean="0"/>
              <a:t>10</a:t>
            </a:fld>
            <a:endParaRPr lang="en-NZ"/>
          </a:p>
        </p:txBody>
      </p:sp>
    </p:spTree>
    <p:extLst>
      <p:ext uri="{BB962C8B-B14F-4D97-AF65-F5344CB8AC3E}">
        <p14:creationId xmlns:p14="http://schemas.microsoft.com/office/powerpoint/2010/main" val="877553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sz="1200" spc="-30" dirty="0"/>
          </a:p>
        </p:txBody>
      </p:sp>
      <p:sp>
        <p:nvSpPr>
          <p:cNvPr id="4" name="Slide Number Placeholder 3"/>
          <p:cNvSpPr>
            <a:spLocks noGrp="1"/>
          </p:cNvSpPr>
          <p:nvPr>
            <p:ph type="sldNum" sz="quarter" idx="10"/>
          </p:nvPr>
        </p:nvSpPr>
        <p:spPr/>
        <p:txBody>
          <a:bodyPr/>
          <a:lstStyle/>
          <a:p>
            <a:fld id="{0DA240BB-6B60-4F7E-89DF-3AE614769E9D}" type="slidenum">
              <a:rPr lang="en-NZ" smtClean="0"/>
              <a:t>11</a:t>
            </a:fld>
            <a:endParaRPr lang="en-NZ"/>
          </a:p>
        </p:txBody>
      </p:sp>
    </p:spTree>
    <p:extLst>
      <p:ext uri="{BB962C8B-B14F-4D97-AF65-F5344CB8AC3E}">
        <p14:creationId xmlns:p14="http://schemas.microsoft.com/office/powerpoint/2010/main" val="4105743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NZ" sz="1200" spc="-30" dirty="0"/>
            </a:br>
            <a:endParaRPr lang="en-NZ" sz="1200" spc="-30" dirty="0"/>
          </a:p>
        </p:txBody>
      </p:sp>
      <p:sp>
        <p:nvSpPr>
          <p:cNvPr id="4" name="Slide Number Placeholder 3"/>
          <p:cNvSpPr>
            <a:spLocks noGrp="1"/>
          </p:cNvSpPr>
          <p:nvPr>
            <p:ph type="sldNum" sz="quarter" idx="10"/>
          </p:nvPr>
        </p:nvSpPr>
        <p:spPr/>
        <p:txBody>
          <a:bodyPr/>
          <a:lstStyle/>
          <a:p>
            <a:fld id="{0DA240BB-6B60-4F7E-89DF-3AE614769E9D}" type="slidenum">
              <a:rPr lang="en-NZ" smtClean="0"/>
              <a:t>12</a:t>
            </a:fld>
            <a:endParaRPr lang="en-NZ"/>
          </a:p>
        </p:txBody>
      </p:sp>
    </p:spTree>
    <p:extLst>
      <p:ext uri="{BB962C8B-B14F-4D97-AF65-F5344CB8AC3E}">
        <p14:creationId xmlns:p14="http://schemas.microsoft.com/office/powerpoint/2010/main" val="2711173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sz="1400" b="1" dirty="0"/>
          </a:p>
        </p:txBody>
      </p:sp>
      <p:sp>
        <p:nvSpPr>
          <p:cNvPr id="4" name="Slide Number Placeholder 3"/>
          <p:cNvSpPr>
            <a:spLocks noGrp="1"/>
          </p:cNvSpPr>
          <p:nvPr>
            <p:ph type="sldNum" sz="quarter" idx="10"/>
          </p:nvPr>
        </p:nvSpPr>
        <p:spPr/>
        <p:txBody>
          <a:bodyPr/>
          <a:lstStyle/>
          <a:p>
            <a:fld id="{0DA240BB-6B60-4F7E-89DF-3AE614769E9D}" type="slidenum">
              <a:rPr lang="en-NZ" smtClean="0"/>
              <a:t>13</a:t>
            </a:fld>
            <a:endParaRPr lang="en-NZ"/>
          </a:p>
        </p:txBody>
      </p:sp>
    </p:spTree>
    <p:extLst>
      <p:ext uri="{BB962C8B-B14F-4D97-AF65-F5344CB8AC3E}">
        <p14:creationId xmlns:p14="http://schemas.microsoft.com/office/powerpoint/2010/main" val="2638210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sz="2000" dirty="0"/>
          </a:p>
        </p:txBody>
      </p:sp>
      <p:sp>
        <p:nvSpPr>
          <p:cNvPr id="4" name="Slide Number Placeholder 3"/>
          <p:cNvSpPr>
            <a:spLocks noGrp="1"/>
          </p:cNvSpPr>
          <p:nvPr>
            <p:ph type="sldNum" sz="quarter" idx="10"/>
          </p:nvPr>
        </p:nvSpPr>
        <p:spPr/>
        <p:txBody>
          <a:bodyPr/>
          <a:lstStyle/>
          <a:p>
            <a:fld id="{0DA240BB-6B60-4F7E-89DF-3AE614769E9D}" type="slidenum">
              <a:rPr lang="en-NZ" smtClean="0"/>
              <a:t>14</a:t>
            </a:fld>
            <a:endParaRPr lang="en-NZ"/>
          </a:p>
        </p:txBody>
      </p:sp>
    </p:spTree>
    <p:extLst>
      <p:ext uri="{BB962C8B-B14F-4D97-AF65-F5344CB8AC3E}">
        <p14:creationId xmlns:p14="http://schemas.microsoft.com/office/powerpoint/2010/main" val="34346564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FE5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6FC8B-E84D-F34B-8CE8-54034C6F987B}"/>
              </a:ext>
            </a:extLst>
          </p:cNvPr>
          <p:cNvSpPr>
            <a:spLocks noGrp="1"/>
          </p:cNvSpPr>
          <p:nvPr>
            <p:ph type="ctrTitle"/>
          </p:nvPr>
        </p:nvSpPr>
        <p:spPr>
          <a:xfrm>
            <a:off x="838200" y="1709195"/>
            <a:ext cx="9144000" cy="2387600"/>
          </a:xfrm>
        </p:spPr>
        <p:txBody>
          <a:bodyPr anchor="b"/>
          <a:lstStyle>
            <a:lvl1pPr algn="l">
              <a:defRPr sz="6000" spc="-15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C689F0D-AA79-9340-9F18-1679DC87C17D}"/>
              </a:ext>
            </a:extLst>
          </p:cNvPr>
          <p:cNvSpPr>
            <a:spLocks noGrp="1"/>
          </p:cNvSpPr>
          <p:nvPr>
            <p:ph type="subTitle" idx="1"/>
          </p:nvPr>
        </p:nvSpPr>
        <p:spPr>
          <a:xfrm>
            <a:off x="838200" y="4188870"/>
            <a:ext cx="9144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a:extLst>
              <a:ext uri="{FF2B5EF4-FFF2-40B4-BE49-F238E27FC236}">
                <a16:creationId xmlns:a16="http://schemas.microsoft.com/office/drawing/2014/main" id="{70DDC275-A115-3C4C-AF13-95E3F47AA810}"/>
              </a:ext>
            </a:extLst>
          </p:cNvPr>
          <p:cNvPicPr>
            <a:picLocks noChangeAspect="1"/>
          </p:cNvPicPr>
          <p:nvPr userDrawn="1"/>
        </p:nvPicPr>
        <p:blipFill>
          <a:blip r:embed="rId2"/>
          <a:stretch>
            <a:fillRect/>
          </a:stretch>
        </p:blipFill>
        <p:spPr>
          <a:xfrm>
            <a:off x="838200" y="542458"/>
            <a:ext cx="3999345" cy="1159810"/>
          </a:xfrm>
          <a:prstGeom prst="rect">
            <a:avLst/>
          </a:prstGeom>
        </p:spPr>
      </p:pic>
    </p:spTree>
    <p:extLst>
      <p:ext uri="{BB962C8B-B14F-4D97-AF65-F5344CB8AC3E}">
        <p14:creationId xmlns:p14="http://schemas.microsoft.com/office/powerpoint/2010/main" val="3500323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37779-56B5-A24E-86D4-95D383DC649C}"/>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44A7A4F4-4994-5E4B-9346-0EFE98581A1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pic>
        <p:nvPicPr>
          <p:cNvPr id="7" name="Picture 6">
            <a:extLst>
              <a:ext uri="{FF2B5EF4-FFF2-40B4-BE49-F238E27FC236}">
                <a16:creationId xmlns:a16="http://schemas.microsoft.com/office/drawing/2014/main" id="{67FC32C0-EAD0-C14F-8E8F-702AEEFF76C8}"/>
              </a:ext>
            </a:extLst>
          </p:cNvPr>
          <p:cNvPicPr>
            <a:picLocks noChangeAspect="1"/>
          </p:cNvPicPr>
          <p:nvPr userDrawn="1"/>
        </p:nvPicPr>
        <p:blipFill>
          <a:blip r:embed="rId2"/>
          <a:stretch>
            <a:fillRect/>
          </a:stretch>
        </p:blipFill>
        <p:spPr>
          <a:xfrm>
            <a:off x="9821746" y="6269510"/>
            <a:ext cx="1532054" cy="444296"/>
          </a:xfrm>
          <a:prstGeom prst="rect">
            <a:avLst/>
          </a:prstGeom>
        </p:spPr>
      </p:pic>
      <p:cxnSp>
        <p:nvCxnSpPr>
          <p:cNvPr id="8" name="Straight Connector 7">
            <a:extLst>
              <a:ext uri="{FF2B5EF4-FFF2-40B4-BE49-F238E27FC236}">
                <a16:creationId xmlns:a16="http://schemas.microsoft.com/office/drawing/2014/main" id="{03CE3491-C662-B043-9020-1A39B9AE6A3A}"/>
              </a:ext>
            </a:extLst>
          </p:cNvPr>
          <p:cNvCxnSpPr/>
          <p:nvPr userDrawn="1"/>
        </p:nvCxnSpPr>
        <p:spPr>
          <a:xfrm>
            <a:off x="838200" y="6133168"/>
            <a:ext cx="105156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76869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08886-A0DA-624D-B794-E58A0B635A74}"/>
              </a:ext>
            </a:extLst>
          </p:cNvPr>
          <p:cNvSpPr>
            <a:spLocks noGrp="1"/>
          </p:cNvSpPr>
          <p:nvPr>
            <p:ph type="title"/>
          </p:nvPr>
        </p:nvSpPr>
        <p:spPr/>
        <p:txBody>
          <a:bodyPr/>
          <a:lstStyle/>
          <a:p>
            <a:r>
              <a:rPr lang="en-US"/>
              <a:t>Click to edit Master title style</a:t>
            </a:r>
          </a:p>
        </p:txBody>
      </p:sp>
      <p:sp>
        <p:nvSpPr>
          <p:cNvPr id="8" name="Text Placeholder 2">
            <a:extLst>
              <a:ext uri="{FF2B5EF4-FFF2-40B4-BE49-F238E27FC236}">
                <a16:creationId xmlns:a16="http://schemas.microsoft.com/office/drawing/2014/main" id="{A15681E7-4BED-C649-B96D-E5F0E977574B}"/>
              </a:ext>
            </a:extLst>
          </p:cNvPr>
          <p:cNvSpPr>
            <a:spLocks noGrp="1"/>
          </p:cNvSpPr>
          <p:nvPr>
            <p:ph idx="1"/>
          </p:nvPr>
        </p:nvSpPr>
        <p:spPr>
          <a:xfrm>
            <a:off x="838200" y="1814474"/>
            <a:ext cx="10515600" cy="4351338"/>
          </a:xfrm>
          <a:prstGeom prst="rect">
            <a:avLst/>
          </a:prstGeo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a:extLst>
              <a:ext uri="{FF2B5EF4-FFF2-40B4-BE49-F238E27FC236}">
                <a16:creationId xmlns:a16="http://schemas.microsoft.com/office/drawing/2014/main" id="{25D4295B-1780-154F-9916-11500D9F3807}"/>
              </a:ext>
            </a:extLst>
          </p:cNvPr>
          <p:cNvPicPr>
            <a:picLocks noChangeAspect="1"/>
          </p:cNvPicPr>
          <p:nvPr userDrawn="1"/>
        </p:nvPicPr>
        <p:blipFill>
          <a:blip r:embed="rId2"/>
          <a:stretch>
            <a:fillRect/>
          </a:stretch>
        </p:blipFill>
        <p:spPr>
          <a:xfrm>
            <a:off x="9821746" y="6269510"/>
            <a:ext cx="1532054" cy="444296"/>
          </a:xfrm>
          <a:prstGeom prst="rect">
            <a:avLst/>
          </a:prstGeom>
        </p:spPr>
      </p:pic>
      <p:cxnSp>
        <p:nvCxnSpPr>
          <p:cNvPr id="10" name="Straight Connector 9">
            <a:extLst>
              <a:ext uri="{FF2B5EF4-FFF2-40B4-BE49-F238E27FC236}">
                <a16:creationId xmlns:a16="http://schemas.microsoft.com/office/drawing/2014/main" id="{03220511-E95C-DD40-BC59-E10F4FD37368}"/>
              </a:ext>
            </a:extLst>
          </p:cNvPr>
          <p:cNvCxnSpPr/>
          <p:nvPr userDrawn="1"/>
        </p:nvCxnSpPr>
        <p:spPr>
          <a:xfrm>
            <a:off x="838200" y="6133168"/>
            <a:ext cx="105156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32701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cSld name="1_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8494" y="6232324"/>
            <a:ext cx="1137161" cy="386681"/>
          </a:xfrm>
          <a:prstGeom prst="rect">
            <a:avLst/>
          </a:prstGeom>
          <a:blipFill>
            <a:blip r:embed="rId2" cstate="print"/>
            <a:stretch>
              <a:fillRect/>
            </a:stretch>
          </a:blipFill>
        </p:spPr>
        <p:txBody>
          <a:bodyPr wrap="square" lIns="0" tIns="0" rIns="0" bIns="0" rtlCol="0"/>
          <a:lstStyle/>
          <a:p>
            <a:endParaRPr sz="2397"/>
          </a:p>
        </p:txBody>
      </p:sp>
      <p:sp>
        <p:nvSpPr>
          <p:cNvPr id="17" name="bg object 17"/>
          <p:cNvSpPr/>
          <p:nvPr/>
        </p:nvSpPr>
        <p:spPr>
          <a:xfrm>
            <a:off x="1" y="2"/>
            <a:ext cx="12191999" cy="6850741"/>
          </a:xfrm>
          <a:prstGeom prst="rect">
            <a:avLst/>
          </a:prstGeom>
          <a:blipFill>
            <a:blip r:embed="rId3" cstate="print"/>
            <a:stretch>
              <a:fillRect/>
            </a:stretch>
          </a:blipFill>
        </p:spPr>
        <p:txBody>
          <a:bodyPr wrap="square" lIns="0" tIns="0" rIns="0" bIns="0" rtlCol="0"/>
          <a:lstStyle/>
          <a:p>
            <a:endParaRPr sz="2397"/>
          </a:p>
        </p:txBody>
      </p:sp>
      <p:sp>
        <p:nvSpPr>
          <p:cNvPr id="2" name="Holder 2"/>
          <p:cNvSpPr>
            <a:spLocks noGrp="1"/>
          </p:cNvSpPr>
          <p:nvPr>
            <p:ph type="ctrTitle"/>
          </p:nvPr>
        </p:nvSpPr>
        <p:spPr>
          <a:xfrm>
            <a:off x="799068" y="579096"/>
            <a:ext cx="10593865" cy="609398"/>
          </a:xfrm>
          <a:prstGeom prst="rect">
            <a:avLst/>
          </a:prstGeom>
        </p:spPr>
        <p:txBody>
          <a:bodyPr wrap="square" lIns="0" tIns="0" rIns="0" bIns="0">
            <a:spAutoFit/>
          </a:bodyPr>
          <a:lstStyle>
            <a:lvl1pPr>
              <a:defRPr b="0" i="0">
                <a:solidFill>
                  <a:schemeClr val="tx1"/>
                </a:solidFill>
                <a:latin typeface="+mj-lt"/>
                <a:cs typeface="Calibri" panose="020F0502020204030204" pitchFamily="34" charset="0"/>
              </a:defRPr>
            </a:lvl1pPr>
          </a:lstStyle>
          <a:p>
            <a:endParaRPr dirty="0"/>
          </a:p>
        </p:txBody>
      </p:sp>
      <p:sp>
        <p:nvSpPr>
          <p:cNvPr id="3" name="Holder 3"/>
          <p:cNvSpPr>
            <a:spLocks noGrp="1"/>
          </p:cNvSpPr>
          <p:nvPr>
            <p:ph type="subTitle" idx="4"/>
          </p:nvPr>
        </p:nvSpPr>
        <p:spPr>
          <a:xfrm>
            <a:off x="1828800" y="3840480"/>
            <a:ext cx="8534400" cy="387798"/>
          </a:xfrm>
          <a:prstGeom prst="rect">
            <a:avLst/>
          </a:prstGeom>
        </p:spPr>
        <p:txBody>
          <a:bodyPr wrap="square" lIns="0" tIns="0" rIns="0" bIns="0">
            <a:spAutoFit/>
          </a:bodyPr>
          <a:lstStyle>
            <a:lvl1pPr>
              <a:defRPr>
                <a:latin typeface="+mj-lt"/>
              </a:defRPr>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4/6/2022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60238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4/6/2022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883589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ECF131-A232-446C-9585-152695CBDC9B}"/>
              </a:ext>
            </a:extLst>
          </p:cNvPr>
          <p:cNvSpPr>
            <a:spLocks noGrp="1"/>
          </p:cNvSpPr>
          <p:nvPr>
            <p:ph type="dt" sz="half" idx="10"/>
          </p:nvPr>
        </p:nvSpPr>
        <p:spPr/>
        <p:txBody>
          <a:bodyPr/>
          <a:lstStyle/>
          <a:p>
            <a:fld id="{D70C4658-C680-4012-9DCC-55CB73410529}" type="datetimeFigureOut">
              <a:rPr lang="en-NZ" smtClean="0"/>
              <a:t>6/04/2022</a:t>
            </a:fld>
            <a:endParaRPr lang="en-NZ"/>
          </a:p>
        </p:txBody>
      </p:sp>
      <p:sp>
        <p:nvSpPr>
          <p:cNvPr id="3" name="Footer Placeholder 2">
            <a:extLst>
              <a:ext uri="{FF2B5EF4-FFF2-40B4-BE49-F238E27FC236}">
                <a16:creationId xmlns:a16="http://schemas.microsoft.com/office/drawing/2014/main" id="{BABBD207-3F75-49A0-835C-87A0FF8CCD63}"/>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76CD49B7-0CD0-4F84-A6A4-DFE2C578E652}"/>
              </a:ext>
            </a:extLst>
          </p:cNvPr>
          <p:cNvSpPr>
            <a:spLocks noGrp="1"/>
          </p:cNvSpPr>
          <p:nvPr>
            <p:ph type="sldNum" sz="quarter" idx="12"/>
          </p:nvPr>
        </p:nvSpPr>
        <p:spPr/>
        <p:txBody>
          <a:bodyPr/>
          <a:lstStyle/>
          <a:p>
            <a:fld id="{CE26DEFC-C217-4D69-A12D-01544E5A2454}" type="slidenum">
              <a:rPr lang="en-NZ" smtClean="0"/>
              <a:t>‹#›</a:t>
            </a:fld>
            <a:endParaRPr lang="en-NZ"/>
          </a:p>
        </p:txBody>
      </p:sp>
      <p:pic>
        <p:nvPicPr>
          <p:cNvPr id="5" name="Picture 4">
            <a:extLst>
              <a:ext uri="{FF2B5EF4-FFF2-40B4-BE49-F238E27FC236}">
                <a16:creationId xmlns:a16="http://schemas.microsoft.com/office/drawing/2014/main" id="{C1CD21B5-E1B4-4E51-AFF0-4FF8DCF50E44}"/>
              </a:ext>
            </a:extLst>
          </p:cNvPr>
          <p:cNvPicPr>
            <a:picLocks noChangeAspect="1"/>
          </p:cNvPicPr>
          <p:nvPr userDrawn="1"/>
        </p:nvPicPr>
        <p:blipFill>
          <a:blip r:embed="rId2"/>
          <a:stretch>
            <a:fillRect/>
          </a:stretch>
        </p:blipFill>
        <p:spPr>
          <a:xfrm>
            <a:off x="0" y="0"/>
            <a:ext cx="1371600" cy="6858000"/>
          </a:xfrm>
          <a:prstGeom prst="rect">
            <a:avLst/>
          </a:prstGeom>
        </p:spPr>
      </p:pic>
      <p:pic>
        <p:nvPicPr>
          <p:cNvPr id="7" name="Picture 6">
            <a:extLst>
              <a:ext uri="{FF2B5EF4-FFF2-40B4-BE49-F238E27FC236}">
                <a16:creationId xmlns:a16="http://schemas.microsoft.com/office/drawing/2014/main" id="{04E7E073-AD95-4DB2-BE3D-8AF1A2DEC41A}"/>
              </a:ext>
            </a:extLst>
          </p:cNvPr>
          <p:cNvPicPr>
            <a:picLocks noChangeAspect="1"/>
          </p:cNvPicPr>
          <p:nvPr userDrawn="1"/>
        </p:nvPicPr>
        <p:blipFill>
          <a:blip r:embed="rId3"/>
          <a:stretch>
            <a:fillRect/>
          </a:stretch>
        </p:blipFill>
        <p:spPr>
          <a:xfrm>
            <a:off x="2017596" y="627853"/>
            <a:ext cx="475529" cy="85351"/>
          </a:xfrm>
          <a:prstGeom prst="rect">
            <a:avLst/>
          </a:prstGeom>
        </p:spPr>
      </p:pic>
      <p:pic>
        <p:nvPicPr>
          <p:cNvPr id="8" name="Picture 7">
            <a:extLst>
              <a:ext uri="{FF2B5EF4-FFF2-40B4-BE49-F238E27FC236}">
                <a16:creationId xmlns:a16="http://schemas.microsoft.com/office/drawing/2014/main" id="{4CCE73CD-6C8E-45F2-A332-4FD63F113ED1}"/>
              </a:ext>
            </a:extLst>
          </p:cNvPr>
          <p:cNvPicPr>
            <a:picLocks noChangeAspect="1"/>
          </p:cNvPicPr>
          <p:nvPr userDrawn="1"/>
        </p:nvPicPr>
        <p:blipFill>
          <a:blip r:embed="rId4"/>
          <a:stretch>
            <a:fillRect/>
          </a:stretch>
        </p:blipFill>
        <p:spPr>
          <a:xfrm>
            <a:off x="1983577" y="1325784"/>
            <a:ext cx="9083827" cy="6097"/>
          </a:xfrm>
          <a:prstGeom prst="rect">
            <a:avLst/>
          </a:prstGeom>
        </p:spPr>
      </p:pic>
      <p:sp>
        <p:nvSpPr>
          <p:cNvPr id="10" name="Text Placeholder 9">
            <a:extLst>
              <a:ext uri="{FF2B5EF4-FFF2-40B4-BE49-F238E27FC236}">
                <a16:creationId xmlns:a16="http://schemas.microsoft.com/office/drawing/2014/main" id="{A0C679C9-800C-4DE3-A6CF-B148F9233443}"/>
              </a:ext>
            </a:extLst>
          </p:cNvPr>
          <p:cNvSpPr>
            <a:spLocks noGrp="1"/>
          </p:cNvSpPr>
          <p:nvPr>
            <p:ph type="body" sz="quarter" idx="13"/>
          </p:nvPr>
        </p:nvSpPr>
        <p:spPr>
          <a:xfrm>
            <a:off x="1983577" y="723346"/>
            <a:ext cx="7198504" cy="455613"/>
          </a:xfrm>
        </p:spPr>
        <p:txBody>
          <a:bodyPr>
            <a:noAutofit/>
          </a:bodyPr>
          <a:lstStyle>
            <a:lvl1pPr marL="0" indent="0">
              <a:buNone/>
              <a:defRPr sz="3200" b="1"/>
            </a:lvl1pPr>
          </a:lstStyle>
          <a:p>
            <a:pPr lvl="0"/>
            <a:r>
              <a:rPr lang="en-US" dirty="0"/>
              <a:t>Edit Master text styles</a:t>
            </a:r>
          </a:p>
        </p:txBody>
      </p:sp>
    </p:spTree>
    <p:extLst>
      <p:ext uri="{BB962C8B-B14F-4D97-AF65-F5344CB8AC3E}">
        <p14:creationId xmlns:p14="http://schemas.microsoft.com/office/powerpoint/2010/main" val="4173410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4C1F1-02FF-40F2-AC4E-4B21F2C84E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F58AEA02-74D3-4244-AF77-D05804A429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AD0C5323-7AB5-48CD-9C44-74AC3EABF0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9C144B8-881C-44EA-9F2E-527BE0B81D80}"/>
              </a:ext>
            </a:extLst>
          </p:cNvPr>
          <p:cNvSpPr>
            <a:spLocks noGrp="1"/>
          </p:cNvSpPr>
          <p:nvPr>
            <p:ph type="dt" sz="half" idx="10"/>
          </p:nvPr>
        </p:nvSpPr>
        <p:spPr/>
        <p:txBody>
          <a:bodyPr/>
          <a:lstStyle/>
          <a:p>
            <a:fld id="{D70C4658-C680-4012-9DCC-55CB73410529}" type="datetimeFigureOut">
              <a:rPr lang="en-NZ" smtClean="0"/>
              <a:t>6/04/2022</a:t>
            </a:fld>
            <a:endParaRPr lang="en-NZ"/>
          </a:p>
        </p:txBody>
      </p:sp>
      <p:sp>
        <p:nvSpPr>
          <p:cNvPr id="6" name="Footer Placeholder 5">
            <a:extLst>
              <a:ext uri="{FF2B5EF4-FFF2-40B4-BE49-F238E27FC236}">
                <a16:creationId xmlns:a16="http://schemas.microsoft.com/office/drawing/2014/main" id="{F6C9AD80-58F9-432F-BD79-27421C04223F}"/>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E8D6D670-3AE0-4081-8B7E-F312EE79791D}"/>
              </a:ext>
            </a:extLst>
          </p:cNvPr>
          <p:cNvSpPr>
            <a:spLocks noGrp="1"/>
          </p:cNvSpPr>
          <p:nvPr>
            <p:ph type="sldNum" sz="quarter" idx="12"/>
          </p:nvPr>
        </p:nvSpPr>
        <p:spPr/>
        <p:txBody>
          <a:bodyPr/>
          <a:lstStyle/>
          <a:p>
            <a:fld id="{CE26DEFC-C217-4D69-A12D-01544E5A2454}" type="slidenum">
              <a:rPr lang="en-NZ" smtClean="0"/>
              <a:t>‹#›</a:t>
            </a:fld>
            <a:endParaRPr lang="en-NZ"/>
          </a:p>
        </p:txBody>
      </p:sp>
    </p:spTree>
    <p:extLst>
      <p:ext uri="{BB962C8B-B14F-4D97-AF65-F5344CB8AC3E}">
        <p14:creationId xmlns:p14="http://schemas.microsoft.com/office/powerpoint/2010/main" val="3013005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1C0612-7378-EC45-8695-472BA0637F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FA48AF-BDE0-9948-9519-51C1A799D1C3}"/>
              </a:ext>
            </a:extLst>
          </p:cNvPr>
          <p:cNvSpPr>
            <a:spLocks noGrp="1"/>
          </p:cNvSpPr>
          <p:nvPr>
            <p:ph type="body" idx="1"/>
          </p:nvPr>
        </p:nvSpPr>
        <p:spPr>
          <a:xfrm>
            <a:off x="838200" y="1814474"/>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88169454"/>
      </p:ext>
    </p:extLst>
  </p:cSld>
  <p:clrMap bg1="lt1" tx1="dk1" bg2="lt2" tx2="dk2" accent1="accent1" accent2="accent2" accent3="accent3" accent4="accent4" accent5="accent5" accent6="accent6" hlink="hlink" folHlink="folHlink"/>
  <p:sldLayoutIdLst>
    <p:sldLayoutId id="2147483685" r:id="rId1"/>
    <p:sldLayoutId id="2147483693" r:id="rId2"/>
    <p:sldLayoutId id="2147483690" r:id="rId3"/>
    <p:sldLayoutId id="2147483694" r:id="rId4"/>
    <p:sldLayoutId id="2147483695" r:id="rId5"/>
    <p:sldLayoutId id="2147483696" r:id="rId6"/>
    <p:sldLayoutId id="2147483697" r:id="rId7"/>
  </p:sldLayoutIdLst>
  <p:txStyles>
    <p:titleStyle>
      <a:lvl1pPr algn="l" defTabSz="914400" rtl="0" eaLnBrk="1" latinLnBrk="0" hangingPunct="1">
        <a:lnSpc>
          <a:spcPct val="90000"/>
        </a:lnSpc>
        <a:spcBef>
          <a:spcPct val="0"/>
        </a:spcBef>
        <a:buNone/>
        <a:defRPr sz="4400" kern="1200" spc="-15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constructionaccord.nz/"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D713E-6343-AE47-8858-A2B397F56A38}"/>
              </a:ext>
            </a:extLst>
          </p:cNvPr>
          <p:cNvSpPr>
            <a:spLocks noGrp="1"/>
          </p:cNvSpPr>
          <p:nvPr>
            <p:ph type="ctrTitle"/>
          </p:nvPr>
        </p:nvSpPr>
        <p:spPr/>
        <p:txBody>
          <a:bodyPr>
            <a:normAutofit/>
          </a:bodyPr>
          <a:lstStyle/>
          <a:p>
            <a:r>
              <a:rPr lang="en-AU" dirty="0"/>
              <a:t>EOTs and Omicron</a:t>
            </a:r>
          </a:p>
        </p:txBody>
      </p:sp>
      <p:sp>
        <p:nvSpPr>
          <p:cNvPr id="3" name="Subtitle 2">
            <a:extLst>
              <a:ext uri="{FF2B5EF4-FFF2-40B4-BE49-F238E27FC236}">
                <a16:creationId xmlns:a16="http://schemas.microsoft.com/office/drawing/2014/main" id="{8AEB321B-6F95-DE4E-8203-D926D82765FB}"/>
              </a:ext>
            </a:extLst>
          </p:cNvPr>
          <p:cNvSpPr>
            <a:spLocks noGrp="1"/>
          </p:cNvSpPr>
          <p:nvPr>
            <p:ph type="subTitle" idx="1"/>
          </p:nvPr>
        </p:nvSpPr>
        <p:spPr>
          <a:xfrm>
            <a:off x="838200" y="4188870"/>
            <a:ext cx="9144000" cy="1989988"/>
          </a:xfrm>
        </p:spPr>
        <p:txBody>
          <a:bodyPr/>
          <a:lstStyle/>
          <a:p>
            <a:r>
              <a:rPr lang="en-AU" dirty="0"/>
              <a:t>Legal Overview</a:t>
            </a:r>
          </a:p>
          <a:p>
            <a:endParaRPr lang="en-AU" dirty="0"/>
          </a:p>
          <a:p>
            <a:r>
              <a:rPr lang="en-AU" b="1" dirty="0"/>
              <a:t>Arie Moore  </a:t>
            </a:r>
            <a:r>
              <a:rPr lang="en-AU" dirty="0"/>
              <a:t>│  Director		</a:t>
            </a:r>
          </a:p>
          <a:p>
            <a:endParaRPr lang="en-AU" dirty="0"/>
          </a:p>
        </p:txBody>
      </p:sp>
    </p:spTree>
    <p:extLst>
      <p:ext uri="{BB962C8B-B14F-4D97-AF65-F5344CB8AC3E}">
        <p14:creationId xmlns:p14="http://schemas.microsoft.com/office/powerpoint/2010/main" val="3334323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05598" y="822314"/>
            <a:ext cx="5521071" cy="1027533"/>
          </a:xfrm>
          <a:prstGeom prst="rect">
            <a:avLst/>
          </a:prstGeom>
        </p:spPr>
        <p:txBody>
          <a:bodyPr vert="horz" wrap="square" lIns="0" tIns="77796" rIns="0" bIns="0" rtlCol="0">
            <a:spAutoFit/>
          </a:bodyPr>
          <a:lstStyle/>
          <a:p>
            <a:pPr marL="16913" marR="6765">
              <a:lnSpc>
                <a:spcPts val="3729"/>
              </a:lnSpc>
              <a:spcBef>
                <a:spcPts val="611"/>
              </a:spcBef>
            </a:pPr>
            <a:r>
              <a:rPr sz="3462" b="1" spc="-7" dirty="0">
                <a:solidFill>
                  <a:srgbClr val="FFFFFF"/>
                </a:solidFill>
                <a:latin typeface="+mj-lt"/>
                <a:cs typeface="Calibri" panose="020F0502020204030204" pitchFamily="34" charset="0"/>
              </a:rPr>
              <a:t>CONSTRUCTION</a:t>
            </a:r>
            <a:r>
              <a:rPr sz="3462" b="1" spc="-113" dirty="0">
                <a:solidFill>
                  <a:srgbClr val="FFFFFF"/>
                </a:solidFill>
                <a:latin typeface="+mj-lt"/>
                <a:cs typeface="Calibri" panose="020F0502020204030204" pitchFamily="34" charset="0"/>
              </a:rPr>
              <a:t> </a:t>
            </a:r>
            <a:r>
              <a:rPr sz="3462" b="1" spc="-13" dirty="0">
                <a:solidFill>
                  <a:srgbClr val="FFFFFF"/>
                </a:solidFill>
                <a:latin typeface="+mj-lt"/>
                <a:cs typeface="Calibri" panose="020F0502020204030204" pitchFamily="34" charset="0"/>
              </a:rPr>
              <a:t>SECTOR</a:t>
            </a:r>
            <a:r>
              <a:rPr lang="en-NZ" sz="3462" b="1" spc="-13" dirty="0">
                <a:solidFill>
                  <a:srgbClr val="FFFFFF"/>
                </a:solidFill>
                <a:latin typeface="+mj-lt"/>
                <a:cs typeface="Calibri" panose="020F0502020204030204" pitchFamily="34" charset="0"/>
              </a:rPr>
              <a:t> ACCORD </a:t>
            </a:r>
            <a:endParaRPr sz="3462" dirty="0">
              <a:latin typeface="+mj-lt"/>
              <a:cs typeface="Calibri" panose="020F0502020204030204" pitchFamily="34" charset="0"/>
            </a:endParaRPr>
          </a:p>
        </p:txBody>
      </p:sp>
      <p:sp>
        <p:nvSpPr>
          <p:cNvPr id="3" name="object 3"/>
          <p:cNvSpPr txBox="1"/>
          <p:nvPr/>
        </p:nvSpPr>
        <p:spPr>
          <a:xfrm>
            <a:off x="798688" y="1936502"/>
            <a:ext cx="4788760" cy="1246453"/>
          </a:xfrm>
          <a:prstGeom prst="rect">
            <a:avLst/>
          </a:prstGeom>
        </p:spPr>
        <p:txBody>
          <a:bodyPr vert="horz" wrap="square" lIns="0" tIns="16912" rIns="0" bIns="0" rtlCol="0">
            <a:spAutoFit/>
          </a:bodyPr>
          <a:lstStyle/>
          <a:p>
            <a:pPr marL="32980" marR="6765" indent="-16913">
              <a:spcBef>
                <a:spcPts val="133"/>
              </a:spcBef>
            </a:pPr>
            <a:r>
              <a:rPr sz="2663" dirty="0">
                <a:solidFill>
                  <a:srgbClr val="FFFFFF"/>
                </a:solidFill>
                <a:latin typeface="+mj-lt"/>
                <a:cs typeface="Calibri" panose="020F0502020204030204" pitchFamily="34" charset="0"/>
              </a:rPr>
              <a:t>A </a:t>
            </a:r>
            <a:r>
              <a:rPr sz="2663" spc="-7" dirty="0">
                <a:solidFill>
                  <a:srgbClr val="FFFFFF"/>
                </a:solidFill>
                <a:latin typeface="+mj-lt"/>
                <a:cs typeface="Calibri" panose="020F0502020204030204" pitchFamily="34" charset="0"/>
              </a:rPr>
              <a:t>high performing </a:t>
            </a:r>
            <a:r>
              <a:rPr sz="2663" dirty="0">
                <a:solidFill>
                  <a:srgbClr val="FFFFFF"/>
                </a:solidFill>
                <a:latin typeface="+mj-lt"/>
                <a:cs typeface="Calibri" panose="020F0502020204030204" pitchFamily="34" charset="0"/>
              </a:rPr>
              <a:t>construction  sector for a </a:t>
            </a:r>
            <a:r>
              <a:rPr sz="2663" spc="-7" dirty="0">
                <a:solidFill>
                  <a:srgbClr val="FFFFFF"/>
                </a:solidFill>
                <a:latin typeface="+mj-lt"/>
                <a:cs typeface="Calibri" panose="020F0502020204030204" pitchFamily="34" charset="0"/>
              </a:rPr>
              <a:t>better New</a:t>
            </a:r>
            <a:r>
              <a:rPr sz="2663" spc="-133" dirty="0">
                <a:solidFill>
                  <a:srgbClr val="FFFFFF"/>
                </a:solidFill>
                <a:latin typeface="+mj-lt"/>
                <a:cs typeface="Calibri" panose="020F0502020204030204" pitchFamily="34" charset="0"/>
              </a:rPr>
              <a:t> </a:t>
            </a:r>
            <a:r>
              <a:rPr sz="2663" dirty="0">
                <a:solidFill>
                  <a:srgbClr val="FFFFFF"/>
                </a:solidFill>
                <a:latin typeface="+mj-lt"/>
                <a:cs typeface="Calibri" panose="020F0502020204030204" pitchFamily="34" charset="0"/>
              </a:rPr>
              <a:t>Zealand</a:t>
            </a:r>
            <a:endParaRPr sz="2663" dirty="0">
              <a:latin typeface="+mj-lt"/>
              <a:cs typeface="Calibri" panose="020F0502020204030204" pitchFamily="34" charset="0"/>
            </a:endParaRPr>
          </a:p>
        </p:txBody>
      </p:sp>
      <p:sp>
        <p:nvSpPr>
          <p:cNvPr id="4" name="object 3"/>
          <p:cNvSpPr txBox="1"/>
          <p:nvPr/>
        </p:nvSpPr>
        <p:spPr>
          <a:xfrm>
            <a:off x="798687" y="3327526"/>
            <a:ext cx="5906160" cy="1669453"/>
          </a:xfrm>
          <a:prstGeom prst="rect">
            <a:avLst/>
          </a:prstGeom>
        </p:spPr>
        <p:txBody>
          <a:bodyPr vert="horz" wrap="square" lIns="0" tIns="16912" rIns="0" bIns="0" rtlCol="0">
            <a:spAutoFit/>
          </a:bodyPr>
          <a:lstStyle/>
          <a:p>
            <a:pPr marL="32980" marR="6765" indent="-16913">
              <a:spcBef>
                <a:spcPts val="133"/>
              </a:spcBef>
            </a:pPr>
            <a:r>
              <a:rPr lang="en-NZ" sz="3729" b="1" dirty="0">
                <a:solidFill>
                  <a:srgbClr val="FFFFFF"/>
                </a:solidFill>
                <a:latin typeface="+mj-lt"/>
                <a:cs typeface="Calibri" panose="020F0502020204030204" pitchFamily="34" charset="0"/>
              </a:rPr>
              <a:t>COVID-19 Risk Management</a:t>
            </a:r>
          </a:p>
          <a:p>
            <a:pPr marL="32980" marR="6765" indent="-16913">
              <a:spcBef>
                <a:spcPts val="133"/>
              </a:spcBef>
            </a:pPr>
            <a:r>
              <a:rPr lang="en-NZ" sz="3196" b="1" dirty="0">
                <a:solidFill>
                  <a:srgbClr val="FFFFFF"/>
                </a:solidFill>
                <a:latin typeface="+mj-lt"/>
                <a:cs typeface="Calibri" panose="020F0502020204030204" pitchFamily="34" charset="0"/>
              </a:rPr>
              <a:t>April 2022  </a:t>
            </a:r>
            <a:endParaRPr sz="3196" b="1" dirty="0">
              <a:latin typeface="+mj-lt"/>
              <a:cs typeface="Calibri" panose="020F05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65892" y="844212"/>
            <a:ext cx="4341864" cy="452814"/>
          </a:xfrm>
          <a:prstGeom prst="rect">
            <a:avLst/>
          </a:prstGeom>
        </p:spPr>
        <p:txBody>
          <a:bodyPr vert="horz" wrap="square" lIns="0" tIns="87945" rIns="0" bIns="0" rtlCol="0">
            <a:spAutoFit/>
          </a:bodyPr>
          <a:lstStyle/>
          <a:p>
            <a:pPr marL="16913" marR="6765">
              <a:lnSpc>
                <a:spcPts val="2797"/>
              </a:lnSpc>
              <a:spcBef>
                <a:spcPts val="692"/>
              </a:spcBef>
            </a:pPr>
            <a:r>
              <a:rPr lang="en-NZ" sz="2797" b="1" spc="-7" dirty="0">
                <a:solidFill>
                  <a:srgbClr val="509D45"/>
                </a:solidFill>
                <a:latin typeface="Calibri" panose="020F0502020204030204" pitchFamily="34" charset="0"/>
                <a:cs typeface="Calibri" panose="020F0502020204030204" pitchFamily="34" charset="0"/>
              </a:rPr>
              <a:t>COVID-19 Risk Management </a:t>
            </a:r>
            <a:endParaRPr sz="2797" dirty="0">
              <a:latin typeface="Calibri" panose="020F0502020204030204" pitchFamily="34" charset="0"/>
              <a:cs typeface="Calibri" panose="020F0502020204030204" pitchFamily="34" charset="0"/>
            </a:endParaRPr>
          </a:p>
        </p:txBody>
      </p:sp>
      <p:sp>
        <p:nvSpPr>
          <p:cNvPr id="3" name="object 3"/>
          <p:cNvSpPr/>
          <p:nvPr/>
        </p:nvSpPr>
        <p:spPr>
          <a:xfrm>
            <a:off x="582805" y="804572"/>
            <a:ext cx="803342" cy="0"/>
          </a:xfrm>
          <a:custGeom>
            <a:avLst/>
            <a:gdLst/>
            <a:ahLst/>
            <a:cxnLst/>
            <a:rect l="l" t="t" r="r" b="b"/>
            <a:pathLst>
              <a:path w="603250">
                <a:moveTo>
                  <a:pt x="0" y="0"/>
                </a:moveTo>
                <a:lnTo>
                  <a:pt x="602996" y="0"/>
                </a:lnTo>
              </a:path>
            </a:pathLst>
          </a:custGeom>
          <a:ln w="50800">
            <a:solidFill>
              <a:srgbClr val="509D45"/>
            </a:solidFill>
          </a:ln>
        </p:spPr>
        <p:txBody>
          <a:bodyPr wrap="square" lIns="0" tIns="0" rIns="0" bIns="0" rtlCol="0"/>
          <a:lstStyle/>
          <a:p>
            <a:endParaRPr sz="2397"/>
          </a:p>
        </p:txBody>
      </p:sp>
      <p:sp>
        <p:nvSpPr>
          <p:cNvPr id="22" name="object 5"/>
          <p:cNvSpPr txBox="1">
            <a:spLocks noGrp="1"/>
          </p:cNvSpPr>
          <p:nvPr>
            <p:ph type="title"/>
          </p:nvPr>
        </p:nvSpPr>
        <p:spPr>
          <a:xfrm>
            <a:off x="565892" y="1906614"/>
            <a:ext cx="3906512" cy="663995"/>
          </a:xfrm>
          <a:prstGeom prst="rect">
            <a:avLst/>
          </a:prstGeom>
        </p:spPr>
        <p:txBody>
          <a:bodyPr vert="horz" wrap="square" lIns="0" tIns="43972" rIns="0" bIns="0" rtlCol="0" anchor="ctr">
            <a:spAutoFit/>
          </a:bodyPr>
          <a:lstStyle/>
          <a:p>
            <a:pPr marL="16913" marR="6765">
              <a:lnSpc>
                <a:spcPts val="2397"/>
              </a:lnSpc>
              <a:spcBef>
                <a:spcPts val="346"/>
              </a:spcBef>
            </a:pPr>
            <a:br>
              <a:rPr lang="en-NZ" sz="2397" spc="-40" dirty="0"/>
            </a:br>
            <a:endParaRPr sz="2397" dirty="0"/>
          </a:p>
        </p:txBody>
      </p:sp>
      <p:pic>
        <p:nvPicPr>
          <p:cNvPr id="5" name="Picture 4">
            <a:extLst>
              <a:ext uri="{FF2B5EF4-FFF2-40B4-BE49-F238E27FC236}">
                <a16:creationId xmlns:a16="http://schemas.microsoft.com/office/drawing/2014/main" id="{FA913078-3356-4FA8-B383-AEBA1CFFF2CB}"/>
              </a:ext>
            </a:extLst>
          </p:cNvPr>
          <p:cNvPicPr>
            <a:picLocks noChangeAspect="1"/>
          </p:cNvPicPr>
          <p:nvPr/>
        </p:nvPicPr>
        <p:blipFill rotWithShape="1">
          <a:blip r:embed="rId3"/>
          <a:srcRect l="34132" t="16959" r="35283" b="6927"/>
          <a:stretch/>
        </p:blipFill>
        <p:spPr>
          <a:xfrm>
            <a:off x="7284245" y="662517"/>
            <a:ext cx="4189915" cy="5865491"/>
          </a:xfrm>
          <a:prstGeom prst="rect">
            <a:avLst/>
          </a:prstGeom>
          <a:effectLst/>
        </p:spPr>
      </p:pic>
      <p:sp>
        <p:nvSpPr>
          <p:cNvPr id="6" name="object 5">
            <a:extLst>
              <a:ext uri="{FF2B5EF4-FFF2-40B4-BE49-F238E27FC236}">
                <a16:creationId xmlns:a16="http://schemas.microsoft.com/office/drawing/2014/main" id="{6FB179C9-AD9C-4AC1-AD56-AFD4A922BF48}"/>
              </a:ext>
            </a:extLst>
          </p:cNvPr>
          <p:cNvSpPr txBox="1">
            <a:spLocks/>
          </p:cNvSpPr>
          <p:nvPr/>
        </p:nvSpPr>
        <p:spPr>
          <a:xfrm>
            <a:off x="565891" y="2137373"/>
            <a:ext cx="5124210" cy="3318696"/>
          </a:xfrm>
          <a:prstGeom prst="rect">
            <a:avLst/>
          </a:prstGeom>
        </p:spPr>
        <p:txBody>
          <a:bodyPr vert="horz" wrap="square" lIns="0" tIns="43972" rIns="0" bIns="0" rtlCol="0">
            <a:spAutoFit/>
          </a:bodyPr>
          <a:lstStyle>
            <a:lvl1pPr>
              <a:defRPr sz="600" b="1" i="0">
                <a:solidFill>
                  <a:srgbClr val="231F20"/>
                </a:solidFill>
                <a:latin typeface="Calibri" panose="020F0502020204030204" pitchFamily="34" charset="0"/>
                <a:ea typeface="+mj-ea"/>
                <a:cs typeface="Calibri" panose="020F0502020204030204" pitchFamily="34" charset="0"/>
              </a:defRPr>
            </a:lvl1pPr>
          </a:lstStyle>
          <a:p>
            <a:pPr marL="16913" marR="6765">
              <a:lnSpc>
                <a:spcPts val="2397"/>
              </a:lnSpc>
              <a:spcBef>
                <a:spcPts val="346"/>
              </a:spcBef>
            </a:pPr>
            <a:r>
              <a:rPr lang="en-NZ" sz="2397" kern="0" spc="-33" dirty="0"/>
              <a:t>Set of tools and principles to follow in managing COVID-19 related risks  </a:t>
            </a:r>
          </a:p>
          <a:p>
            <a:pPr marL="16913" marR="6765">
              <a:lnSpc>
                <a:spcPts val="2397"/>
              </a:lnSpc>
              <a:spcBef>
                <a:spcPts val="346"/>
              </a:spcBef>
            </a:pPr>
            <a:endParaRPr lang="en-NZ" sz="2397" kern="0" spc="-33" dirty="0"/>
          </a:p>
          <a:p>
            <a:pPr marL="16913" marR="6765">
              <a:lnSpc>
                <a:spcPts val="2397"/>
              </a:lnSpc>
              <a:spcBef>
                <a:spcPts val="346"/>
              </a:spcBef>
            </a:pPr>
            <a:r>
              <a:rPr lang="en-NZ" sz="2397" kern="0" spc="-33" dirty="0"/>
              <a:t>Focused on contractual arrangements between public sector agencies and contractors </a:t>
            </a:r>
          </a:p>
          <a:p>
            <a:pPr marL="16913" marR="6765">
              <a:lnSpc>
                <a:spcPts val="2397"/>
              </a:lnSpc>
              <a:spcBef>
                <a:spcPts val="346"/>
              </a:spcBef>
            </a:pPr>
            <a:endParaRPr lang="en-NZ" sz="2397" kern="0" spc="-33" dirty="0"/>
          </a:p>
          <a:p>
            <a:pPr marL="16913" marR="6765">
              <a:lnSpc>
                <a:spcPts val="2397"/>
              </a:lnSpc>
              <a:spcBef>
                <a:spcPts val="346"/>
              </a:spcBef>
            </a:pPr>
            <a:r>
              <a:rPr lang="en-NZ" sz="2397" kern="0" spc="-33" dirty="0"/>
              <a:t>Principles may be adopted by private sector and other contracting parties</a:t>
            </a:r>
          </a:p>
          <a:p>
            <a:pPr marL="16913" marR="6765">
              <a:lnSpc>
                <a:spcPts val="2397"/>
              </a:lnSpc>
              <a:spcBef>
                <a:spcPts val="346"/>
              </a:spcBef>
            </a:pPr>
            <a:r>
              <a:rPr lang="en-NZ" sz="2397" kern="0" spc="-33" dirty="0"/>
              <a:t>  </a:t>
            </a:r>
            <a:endParaRPr lang="en-NZ" sz="2397" kern="0" dirty="0"/>
          </a:p>
        </p:txBody>
      </p:sp>
    </p:spTree>
    <p:extLst>
      <p:ext uri="{BB962C8B-B14F-4D97-AF65-F5344CB8AC3E}">
        <p14:creationId xmlns:p14="http://schemas.microsoft.com/office/powerpoint/2010/main" val="288068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65892" y="844212"/>
            <a:ext cx="4413885" cy="452814"/>
          </a:xfrm>
          <a:prstGeom prst="rect">
            <a:avLst/>
          </a:prstGeom>
        </p:spPr>
        <p:txBody>
          <a:bodyPr vert="horz" wrap="square" lIns="0" tIns="87945" rIns="0" bIns="0" rtlCol="0">
            <a:spAutoFit/>
          </a:bodyPr>
          <a:lstStyle/>
          <a:p>
            <a:pPr marL="16913" marR="6765">
              <a:lnSpc>
                <a:spcPts val="2797"/>
              </a:lnSpc>
              <a:spcBef>
                <a:spcPts val="692"/>
              </a:spcBef>
            </a:pPr>
            <a:r>
              <a:rPr lang="en-NZ" sz="2797" b="1" spc="-7" dirty="0">
                <a:solidFill>
                  <a:srgbClr val="509D45"/>
                </a:solidFill>
                <a:latin typeface="Calibri" panose="020F0502020204030204" pitchFamily="34" charset="0"/>
                <a:cs typeface="Calibri" panose="020F0502020204030204" pitchFamily="34" charset="0"/>
              </a:rPr>
              <a:t>COVID-19 Risk Management </a:t>
            </a:r>
            <a:endParaRPr sz="2797" dirty="0">
              <a:latin typeface="Calibri" panose="020F0502020204030204" pitchFamily="34" charset="0"/>
              <a:cs typeface="Calibri" panose="020F0502020204030204" pitchFamily="34" charset="0"/>
            </a:endParaRPr>
          </a:p>
        </p:txBody>
      </p:sp>
      <p:sp>
        <p:nvSpPr>
          <p:cNvPr id="3" name="object 3"/>
          <p:cNvSpPr/>
          <p:nvPr/>
        </p:nvSpPr>
        <p:spPr>
          <a:xfrm>
            <a:off x="582805" y="804572"/>
            <a:ext cx="803342" cy="0"/>
          </a:xfrm>
          <a:custGeom>
            <a:avLst/>
            <a:gdLst/>
            <a:ahLst/>
            <a:cxnLst/>
            <a:rect l="l" t="t" r="r" b="b"/>
            <a:pathLst>
              <a:path w="603250">
                <a:moveTo>
                  <a:pt x="0" y="0"/>
                </a:moveTo>
                <a:lnTo>
                  <a:pt x="602996" y="0"/>
                </a:lnTo>
              </a:path>
            </a:pathLst>
          </a:custGeom>
          <a:ln w="50800">
            <a:solidFill>
              <a:srgbClr val="509D45"/>
            </a:solidFill>
          </a:ln>
        </p:spPr>
        <p:txBody>
          <a:bodyPr wrap="square" lIns="0" tIns="0" rIns="0" bIns="0" rtlCol="0"/>
          <a:lstStyle/>
          <a:p>
            <a:endParaRPr sz="2397"/>
          </a:p>
        </p:txBody>
      </p:sp>
      <p:sp>
        <p:nvSpPr>
          <p:cNvPr id="22" name="object 5"/>
          <p:cNvSpPr txBox="1">
            <a:spLocks noGrp="1"/>
          </p:cNvSpPr>
          <p:nvPr>
            <p:ph type="title"/>
          </p:nvPr>
        </p:nvSpPr>
        <p:spPr>
          <a:xfrm>
            <a:off x="565892" y="1906614"/>
            <a:ext cx="3906512" cy="663995"/>
          </a:xfrm>
          <a:prstGeom prst="rect">
            <a:avLst/>
          </a:prstGeom>
        </p:spPr>
        <p:txBody>
          <a:bodyPr vert="horz" wrap="square" lIns="0" tIns="43972" rIns="0" bIns="0" rtlCol="0" anchor="ctr">
            <a:spAutoFit/>
          </a:bodyPr>
          <a:lstStyle/>
          <a:p>
            <a:pPr marL="16913" marR="6765">
              <a:lnSpc>
                <a:spcPts val="2397"/>
              </a:lnSpc>
              <a:spcBef>
                <a:spcPts val="346"/>
              </a:spcBef>
            </a:pPr>
            <a:br>
              <a:rPr lang="en-NZ" sz="2397" spc="-40" dirty="0"/>
            </a:br>
            <a:endParaRPr sz="2397" dirty="0"/>
          </a:p>
        </p:txBody>
      </p:sp>
      <p:sp>
        <p:nvSpPr>
          <p:cNvPr id="6" name="object 5">
            <a:extLst>
              <a:ext uri="{FF2B5EF4-FFF2-40B4-BE49-F238E27FC236}">
                <a16:creationId xmlns:a16="http://schemas.microsoft.com/office/drawing/2014/main" id="{6FB179C9-AD9C-4AC1-AD56-AFD4A922BF48}"/>
              </a:ext>
            </a:extLst>
          </p:cNvPr>
          <p:cNvSpPr txBox="1">
            <a:spLocks/>
          </p:cNvSpPr>
          <p:nvPr/>
        </p:nvSpPr>
        <p:spPr>
          <a:xfrm>
            <a:off x="565891" y="1703931"/>
            <a:ext cx="5124210" cy="4665218"/>
          </a:xfrm>
          <a:prstGeom prst="rect">
            <a:avLst/>
          </a:prstGeom>
        </p:spPr>
        <p:txBody>
          <a:bodyPr vert="horz" wrap="square" lIns="0" tIns="43972" rIns="0" bIns="0" rtlCol="0">
            <a:spAutoFit/>
          </a:bodyPr>
          <a:lstStyle>
            <a:lvl1pPr>
              <a:defRPr sz="600" b="1" i="0">
                <a:solidFill>
                  <a:srgbClr val="231F20"/>
                </a:solidFill>
                <a:latin typeface="Calibri" panose="020F0502020204030204" pitchFamily="34" charset="0"/>
                <a:ea typeface="+mj-ea"/>
                <a:cs typeface="Calibri" panose="020F0502020204030204" pitchFamily="34" charset="0"/>
              </a:defRPr>
            </a:lvl1pPr>
          </a:lstStyle>
          <a:p>
            <a:pPr marL="397446" marR="6765" indent="-380533">
              <a:lnSpc>
                <a:spcPts val="2397"/>
              </a:lnSpc>
              <a:spcBef>
                <a:spcPts val="346"/>
              </a:spcBef>
              <a:spcAft>
                <a:spcPts val="799"/>
              </a:spcAft>
              <a:buFont typeface="Arial" panose="020B0604020202020204" pitchFamily="34" charset="0"/>
              <a:buChar char="•"/>
            </a:pPr>
            <a:r>
              <a:rPr lang="en-NZ" sz="2397" kern="0" spc="-33" dirty="0"/>
              <a:t>Principles of good risk management</a:t>
            </a:r>
          </a:p>
          <a:p>
            <a:pPr marL="397446" marR="6765" indent="-380533">
              <a:lnSpc>
                <a:spcPts val="2397"/>
              </a:lnSpc>
              <a:spcBef>
                <a:spcPts val="346"/>
              </a:spcBef>
              <a:spcAft>
                <a:spcPts val="799"/>
              </a:spcAft>
              <a:buFont typeface="Arial" panose="020B0604020202020204" pitchFamily="34" charset="0"/>
              <a:buChar char="•"/>
            </a:pPr>
            <a:r>
              <a:rPr lang="en-NZ" sz="2397" kern="0" spc="-33" dirty="0"/>
              <a:t>Who is best placed to manage COVID-19 risk?</a:t>
            </a:r>
          </a:p>
          <a:p>
            <a:pPr marL="397446" marR="6765" indent="-380533">
              <a:lnSpc>
                <a:spcPts val="2397"/>
              </a:lnSpc>
              <a:spcBef>
                <a:spcPts val="346"/>
              </a:spcBef>
              <a:spcAft>
                <a:spcPts val="799"/>
              </a:spcAft>
              <a:buFont typeface="Arial" panose="020B0604020202020204" pitchFamily="34" charset="0"/>
              <a:buChar char="•"/>
            </a:pPr>
            <a:r>
              <a:rPr lang="en-NZ" sz="2397" kern="0" spc="-33" dirty="0"/>
              <a:t>A focus on early engagement and collaboration</a:t>
            </a:r>
          </a:p>
          <a:p>
            <a:pPr marL="397446" marR="6765" indent="-380533">
              <a:lnSpc>
                <a:spcPts val="2397"/>
              </a:lnSpc>
              <a:spcBef>
                <a:spcPts val="346"/>
              </a:spcBef>
              <a:spcAft>
                <a:spcPts val="799"/>
              </a:spcAft>
              <a:buFont typeface="Arial" panose="020B0604020202020204" pitchFamily="34" charset="0"/>
              <a:buChar char="•"/>
            </a:pPr>
            <a:r>
              <a:rPr lang="en-NZ" sz="2397" kern="0" spc="-33" dirty="0"/>
              <a:t>Roles of the project team in managing COVID-19 risk </a:t>
            </a:r>
          </a:p>
          <a:p>
            <a:pPr marL="397446" marR="6765" indent="-380533">
              <a:lnSpc>
                <a:spcPts val="2397"/>
              </a:lnSpc>
              <a:spcBef>
                <a:spcPts val="346"/>
              </a:spcBef>
              <a:spcAft>
                <a:spcPts val="799"/>
              </a:spcAft>
              <a:buFont typeface="Arial" panose="020B0604020202020204" pitchFamily="34" charset="0"/>
              <a:buChar char="•"/>
            </a:pPr>
            <a:r>
              <a:rPr lang="en-NZ" sz="2397" kern="0" spc="-33" dirty="0"/>
              <a:t>Specific 3910 clauses needing revision  </a:t>
            </a:r>
          </a:p>
          <a:p>
            <a:pPr marL="397446" marR="6765" indent="-380533">
              <a:lnSpc>
                <a:spcPts val="2397"/>
              </a:lnSpc>
              <a:spcBef>
                <a:spcPts val="346"/>
              </a:spcBef>
              <a:spcAft>
                <a:spcPts val="799"/>
              </a:spcAft>
              <a:buFont typeface="Arial" panose="020B0604020202020204" pitchFamily="34" charset="0"/>
              <a:buChar char="•"/>
            </a:pPr>
            <a:r>
              <a:rPr lang="en-NZ" sz="2397" kern="0" spc="-33" dirty="0"/>
              <a:t>Example COVID-19 Clause  </a:t>
            </a:r>
          </a:p>
          <a:p>
            <a:pPr marL="16913" marR="6765">
              <a:lnSpc>
                <a:spcPts val="2397"/>
              </a:lnSpc>
              <a:spcBef>
                <a:spcPts val="346"/>
              </a:spcBef>
            </a:pPr>
            <a:endParaRPr lang="en-NZ" sz="2397" kern="0" spc="-33" dirty="0"/>
          </a:p>
          <a:p>
            <a:pPr marL="16913" marR="6765">
              <a:lnSpc>
                <a:spcPts val="2397"/>
              </a:lnSpc>
              <a:spcBef>
                <a:spcPts val="346"/>
              </a:spcBef>
            </a:pPr>
            <a:r>
              <a:rPr lang="en-NZ" sz="2397" kern="0" spc="-33" dirty="0"/>
              <a:t> </a:t>
            </a:r>
          </a:p>
          <a:p>
            <a:pPr marL="16913" marR="6765">
              <a:lnSpc>
                <a:spcPts val="2397"/>
              </a:lnSpc>
              <a:spcBef>
                <a:spcPts val="346"/>
              </a:spcBef>
            </a:pPr>
            <a:endParaRPr lang="en-NZ" sz="2397" kern="0" dirty="0"/>
          </a:p>
        </p:txBody>
      </p:sp>
      <p:pic>
        <p:nvPicPr>
          <p:cNvPr id="5" name="Picture 4" descr="A picture containing sky, outdoor, ground, person&#10;&#10;Description automatically generated">
            <a:extLst>
              <a:ext uri="{FF2B5EF4-FFF2-40B4-BE49-F238E27FC236}">
                <a16:creationId xmlns:a16="http://schemas.microsoft.com/office/drawing/2014/main" id="{4418F093-6BFC-4421-A6ED-B855D279D6B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98950" y="844213"/>
            <a:ext cx="4780218" cy="4601297"/>
          </a:xfrm>
          <a:prstGeom prst="rect">
            <a:avLst/>
          </a:prstGeom>
          <a:effectLst>
            <a:outerShdw blurRad="50800" dist="101600" dir="2700000" algn="tl" rotWithShape="0">
              <a:prstClr val="black">
                <a:alpha val="40000"/>
              </a:prstClr>
            </a:outerShdw>
          </a:effectLst>
        </p:spPr>
      </p:pic>
    </p:spTree>
    <p:extLst>
      <p:ext uri="{BB962C8B-B14F-4D97-AF65-F5344CB8AC3E}">
        <p14:creationId xmlns:p14="http://schemas.microsoft.com/office/powerpoint/2010/main" val="2076332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65892" y="844212"/>
            <a:ext cx="8472874" cy="452814"/>
          </a:xfrm>
          <a:prstGeom prst="rect">
            <a:avLst/>
          </a:prstGeom>
        </p:spPr>
        <p:txBody>
          <a:bodyPr vert="horz" wrap="square" lIns="0" tIns="87945" rIns="0" bIns="0" rtlCol="0">
            <a:spAutoFit/>
          </a:bodyPr>
          <a:lstStyle/>
          <a:p>
            <a:pPr marL="16913" marR="6765">
              <a:lnSpc>
                <a:spcPts val="2797"/>
              </a:lnSpc>
              <a:spcBef>
                <a:spcPts val="692"/>
              </a:spcBef>
            </a:pPr>
            <a:r>
              <a:rPr lang="en-NZ" sz="2797" b="1" spc="-7" dirty="0">
                <a:solidFill>
                  <a:srgbClr val="509D45"/>
                </a:solidFill>
                <a:latin typeface="Calibri" panose="020F0502020204030204" pitchFamily="34" charset="0"/>
                <a:cs typeface="Calibri" panose="020F0502020204030204" pitchFamily="34" charset="0"/>
              </a:rPr>
              <a:t>Who is best placed to manage COVID-19 risk? </a:t>
            </a:r>
            <a:endParaRPr sz="2797" dirty="0">
              <a:latin typeface="Calibri" panose="020F0502020204030204" pitchFamily="34" charset="0"/>
              <a:cs typeface="Calibri" panose="020F0502020204030204" pitchFamily="34" charset="0"/>
            </a:endParaRPr>
          </a:p>
        </p:txBody>
      </p:sp>
      <p:sp>
        <p:nvSpPr>
          <p:cNvPr id="3" name="object 3"/>
          <p:cNvSpPr/>
          <p:nvPr/>
        </p:nvSpPr>
        <p:spPr>
          <a:xfrm>
            <a:off x="582805" y="804572"/>
            <a:ext cx="803342" cy="0"/>
          </a:xfrm>
          <a:custGeom>
            <a:avLst/>
            <a:gdLst/>
            <a:ahLst/>
            <a:cxnLst/>
            <a:rect l="l" t="t" r="r" b="b"/>
            <a:pathLst>
              <a:path w="603250">
                <a:moveTo>
                  <a:pt x="0" y="0"/>
                </a:moveTo>
                <a:lnTo>
                  <a:pt x="602996" y="0"/>
                </a:lnTo>
              </a:path>
            </a:pathLst>
          </a:custGeom>
          <a:ln w="50800">
            <a:solidFill>
              <a:srgbClr val="509D45"/>
            </a:solidFill>
          </a:ln>
        </p:spPr>
        <p:txBody>
          <a:bodyPr wrap="square" lIns="0" tIns="0" rIns="0" bIns="0" rtlCol="0"/>
          <a:lstStyle/>
          <a:p>
            <a:endParaRPr sz="2397"/>
          </a:p>
        </p:txBody>
      </p:sp>
      <p:sp>
        <p:nvSpPr>
          <p:cNvPr id="6" name="object 5">
            <a:extLst>
              <a:ext uri="{FF2B5EF4-FFF2-40B4-BE49-F238E27FC236}">
                <a16:creationId xmlns:a16="http://schemas.microsoft.com/office/drawing/2014/main" id="{FE8B6427-E097-4B82-844D-94A7A4A6A45A}"/>
              </a:ext>
            </a:extLst>
          </p:cNvPr>
          <p:cNvSpPr txBox="1">
            <a:spLocks/>
          </p:cNvSpPr>
          <p:nvPr/>
        </p:nvSpPr>
        <p:spPr>
          <a:xfrm>
            <a:off x="565891" y="1703930"/>
            <a:ext cx="11212693" cy="6434933"/>
          </a:xfrm>
          <a:prstGeom prst="rect">
            <a:avLst/>
          </a:prstGeom>
        </p:spPr>
        <p:txBody>
          <a:bodyPr vert="horz" wrap="square" lIns="0" tIns="43972" rIns="0" bIns="0" rtlCol="0">
            <a:spAutoFit/>
          </a:bodyPr>
          <a:lstStyle>
            <a:lvl1pPr>
              <a:defRPr sz="600" b="1" i="0">
                <a:solidFill>
                  <a:srgbClr val="231F20"/>
                </a:solidFill>
                <a:latin typeface="Calibri" panose="020F0502020204030204" pitchFamily="34" charset="0"/>
                <a:ea typeface="+mj-ea"/>
                <a:cs typeface="Calibri" panose="020F0502020204030204" pitchFamily="34" charset="0"/>
              </a:defRPr>
            </a:lvl1pPr>
          </a:lstStyle>
          <a:p>
            <a:pPr marL="397446" marR="6765" indent="-380533">
              <a:lnSpc>
                <a:spcPts val="2397"/>
              </a:lnSpc>
              <a:spcBef>
                <a:spcPts val="346"/>
              </a:spcBef>
              <a:spcAft>
                <a:spcPts val="799"/>
              </a:spcAft>
              <a:buFont typeface="Arial" panose="020B0604020202020204" pitchFamily="34" charset="0"/>
              <a:buChar char="•"/>
            </a:pPr>
            <a:r>
              <a:rPr lang="en-NZ" sz="2397" kern="0" spc="-33" dirty="0"/>
              <a:t>neither the contractor or client can predict or control the impact of COVID-19</a:t>
            </a:r>
          </a:p>
          <a:p>
            <a:pPr marL="397446" marR="6765" indent="-380533">
              <a:lnSpc>
                <a:spcPts val="2397"/>
              </a:lnSpc>
              <a:spcBef>
                <a:spcPts val="346"/>
              </a:spcBef>
              <a:spcAft>
                <a:spcPts val="799"/>
              </a:spcAft>
              <a:buFont typeface="Arial" panose="020B0604020202020204" pitchFamily="34" charset="0"/>
              <a:buChar char="•"/>
            </a:pPr>
            <a:r>
              <a:rPr lang="en-NZ" sz="2397" kern="0" spc="-33" dirty="0"/>
              <a:t>good practice to allocate risks to the party best able to manage </a:t>
            </a:r>
          </a:p>
          <a:p>
            <a:pPr marL="397446" marR="6765" indent="-380533">
              <a:lnSpc>
                <a:spcPts val="2397"/>
              </a:lnSpc>
              <a:spcBef>
                <a:spcPts val="346"/>
              </a:spcBef>
              <a:spcAft>
                <a:spcPts val="799"/>
              </a:spcAft>
              <a:buFont typeface="Arial" panose="020B0604020202020204" pitchFamily="34" charset="0"/>
              <a:buChar char="•"/>
            </a:pPr>
            <a:r>
              <a:rPr lang="en-NZ" sz="2397" kern="0" spc="-33" dirty="0"/>
              <a:t>recommended that agencies retain the risk of the impacts of COVID-19</a:t>
            </a:r>
          </a:p>
          <a:p>
            <a:pPr marL="397446" marR="6765" indent="-380533">
              <a:lnSpc>
                <a:spcPts val="2397"/>
              </a:lnSpc>
              <a:spcBef>
                <a:spcPts val="346"/>
              </a:spcBef>
              <a:spcAft>
                <a:spcPts val="799"/>
              </a:spcAft>
              <a:buFont typeface="Arial" panose="020B0604020202020204" pitchFamily="34" charset="0"/>
              <a:buChar char="•"/>
            </a:pPr>
            <a:r>
              <a:rPr lang="en-NZ" sz="2397" kern="0" spc="-33" dirty="0"/>
              <a:t>for in flight projects recommended that public and private sector adopt principles </a:t>
            </a:r>
          </a:p>
          <a:p>
            <a:pPr marL="16913" marR="6765">
              <a:lnSpc>
                <a:spcPts val="2397"/>
              </a:lnSpc>
              <a:spcBef>
                <a:spcPts val="346"/>
              </a:spcBef>
              <a:spcAft>
                <a:spcPts val="799"/>
              </a:spcAft>
            </a:pPr>
            <a:endParaRPr lang="en-NZ" sz="2397" kern="0" spc="-33" dirty="0"/>
          </a:p>
          <a:p>
            <a:pPr marL="16913" marR="6765">
              <a:lnSpc>
                <a:spcPts val="2397"/>
              </a:lnSpc>
              <a:spcBef>
                <a:spcPts val="346"/>
              </a:spcBef>
              <a:spcAft>
                <a:spcPts val="799"/>
              </a:spcAft>
            </a:pPr>
            <a:r>
              <a:rPr lang="en-NZ" sz="2397" kern="0" spc="-33" dirty="0"/>
              <a:t>Why?</a:t>
            </a:r>
          </a:p>
          <a:p>
            <a:pPr marL="16913" marR="6765">
              <a:lnSpc>
                <a:spcPts val="2397"/>
              </a:lnSpc>
              <a:spcBef>
                <a:spcPts val="346"/>
              </a:spcBef>
              <a:spcAft>
                <a:spcPts val="799"/>
              </a:spcAft>
            </a:pPr>
            <a:endParaRPr lang="en-NZ" sz="2397" kern="0" spc="-33" dirty="0"/>
          </a:p>
          <a:p>
            <a:pPr marL="397446" marR="6765" indent="-380533">
              <a:lnSpc>
                <a:spcPts val="2397"/>
              </a:lnSpc>
              <a:spcBef>
                <a:spcPts val="346"/>
              </a:spcBef>
              <a:spcAft>
                <a:spcPts val="799"/>
              </a:spcAft>
              <a:buFont typeface="Arial" panose="020B0604020202020204" pitchFamily="34" charset="0"/>
              <a:buChar char="•"/>
            </a:pPr>
            <a:r>
              <a:rPr lang="en-NZ" sz="2397" kern="0" spc="-33" dirty="0"/>
              <a:t>avoid excessive risk allowances for time and cost at tender stage  </a:t>
            </a:r>
          </a:p>
          <a:p>
            <a:pPr marL="397446" marR="6765" indent="-380533">
              <a:lnSpc>
                <a:spcPts val="2397"/>
              </a:lnSpc>
              <a:spcBef>
                <a:spcPts val="346"/>
              </a:spcBef>
              <a:spcAft>
                <a:spcPts val="799"/>
              </a:spcAft>
              <a:buFont typeface="Arial" panose="020B0604020202020204" pitchFamily="34" charset="0"/>
              <a:buChar char="•"/>
            </a:pPr>
            <a:r>
              <a:rPr lang="en-NZ" sz="2397" kern="0" spc="-33" dirty="0"/>
              <a:t>reduce the risk of second order consequences for the project  </a:t>
            </a:r>
          </a:p>
          <a:p>
            <a:pPr marL="16913" marR="6765">
              <a:lnSpc>
                <a:spcPts val="2397"/>
              </a:lnSpc>
              <a:spcBef>
                <a:spcPts val="346"/>
              </a:spcBef>
              <a:spcAft>
                <a:spcPts val="799"/>
              </a:spcAft>
            </a:pPr>
            <a:r>
              <a:rPr lang="en-NZ" sz="2397" kern="0" spc="-33" dirty="0"/>
              <a:t> </a:t>
            </a:r>
          </a:p>
          <a:p>
            <a:pPr marL="16913" marR="6765">
              <a:lnSpc>
                <a:spcPts val="2397"/>
              </a:lnSpc>
              <a:spcBef>
                <a:spcPts val="346"/>
              </a:spcBef>
              <a:spcAft>
                <a:spcPts val="799"/>
              </a:spcAft>
            </a:pPr>
            <a:endParaRPr lang="en-NZ" sz="2397" kern="0" spc="-33" dirty="0"/>
          </a:p>
          <a:p>
            <a:pPr marL="16913" marR="6765">
              <a:lnSpc>
                <a:spcPts val="2397"/>
              </a:lnSpc>
              <a:spcBef>
                <a:spcPts val="346"/>
              </a:spcBef>
              <a:spcAft>
                <a:spcPts val="799"/>
              </a:spcAft>
            </a:pPr>
            <a:endParaRPr lang="en-NZ" sz="799" kern="0" spc="-33" dirty="0"/>
          </a:p>
          <a:p>
            <a:pPr marL="16913" marR="6765">
              <a:lnSpc>
                <a:spcPts val="2397"/>
              </a:lnSpc>
              <a:spcBef>
                <a:spcPts val="346"/>
              </a:spcBef>
            </a:pPr>
            <a:endParaRPr lang="en-NZ" sz="2397" kern="0" spc="-33" dirty="0"/>
          </a:p>
          <a:p>
            <a:pPr marL="16913" marR="6765">
              <a:lnSpc>
                <a:spcPts val="2397"/>
              </a:lnSpc>
              <a:spcBef>
                <a:spcPts val="346"/>
              </a:spcBef>
            </a:pPr>
            <a:r>
              <a:rPr lang="en-NZ" sz="2397" kern="0" spc="-33" dirty="0"/>
              <a:t> </a:t>
            </a:r>
          </a:p>
          <a:p>
            <a:pPr marL="16913" marR="6765">
              <a:lnSpc>
                <a:spcPts val="2397"/>
              </a:lnSpc>
              <a:spcBef>
                <a:spcPts val="346"/>
              </a:spcBef>
            </a:pPr>
            <a:endParaRPr lang="en-NZ" sz="2397" kern="0" dirty="0"/>
          </a:p>
        </p:txBody>
      </p:sp>
    </p:spTree>
    <p:extLst>
      <p:ext uri="{BB962C8B-B14F-4D97-AF65-F5344CB8AC3E}">
        <p14:creationId xmlns:p14="http://schemas.microsoft.com/office/powerpoint/2010/main" val="162187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67366" y="844212"/>
            <a:ext cx="10096471" cy="452814"/>
          </a:xfrm>
          <a:prstGeom prst="rect">
            <a:avLst/>
          </a:prstGeom>
        </p:spPr>
        <p:txBody>
          <a:bodyPr vert="horz" wrap="square" lIns="0" tIns="87945" rIns="0" bIns="0" rtlCol="0">
            <a:spAutoFit/>
          </a:bodyPr>
          <a:lstStyle/>
          <a:p>
            <a:pPr marL="16913" marR="6765">
              <a:lnSpc>
                <a:spcPts val="2797"/>
              </a:lnSpc>
              <a:spcBef>
                <a:spcPts val="692"/>
              </a:spcBef>
            </a:pPr>
            <a:r>
              <a:rPr lang="en-NZ" sz="2797" b="1" spc="-7" dirty="0">
                <a:solidFill>
                  <a:srgbClr val="509D45"/>
                </a:solidFill>
                <a:latin typeface="Calibri" panose="020F0502020204030204" pitchFamily="34" charset="0"/>
                <a:cs typeface="Calibri" panose="020F0502020204030204" pitchFamily="34" charset="0"/>
              </a:rPr>
              <a:t>What is a fair and reasonable position in managing COVID-19 Risk?</a:t>
            </a:r>
            <a:endParaRPr sz="2797" dirty="0">
              <a:latin typeface="Calibri" panose="020F0502020204030204" pitchFamily="34" charset="0"/>
              <a:cs typeface="Calibri" panose="020F0502020204030204" pitchFamily="34" charset="0"/>
            </a:endParaRPr>
          </a:p>
        </p:txBody>
      </p:sp>
      <p:sp>
        <p:nvSpPr>
          <p:cNvPr id="3" name="object 3"/>
          <p:cNvSpPr/>
          <p:nvPr/>
        </p:nvSpPr>
        <p:spPr>
          <a:xfrm>
            <a:off x="582805" y="804572"/>
            <a:ext cx="803342" cy="0"/>
          </a:xfrm>
          <a:custGeom>
            <a:avLst/>
            <a:gdLst/>
            <a:ahLst/>
            <a:cxnLst/>
            <a:rect l="l" t="t" r="r" b="b"/>
            <a:pathLst>
              <a:path w="603250">
                <a:moveTo>
                  <a:pt x="0" y="0"/>
                </a:moveTo>
                <a:lnTo>
                  <a:pt x="602996" y="0"/>
                </a:lnTo>
              </a:path>
            </a:pathLst>
          </a:custGeom>
          <a:ln w="50800">
            <a:solidFill>
              <a:srgbClr val="509D45"/>
            </a:solidFill>
          </a:ln>
        </p:spPr>
        <p:txBody>
          <a:bodyPr wrap="square" lIns="0" tIns="0" rIns="0" bIns="0" rtlCol="0"/>
          <a:lstStyle/>
          <a:p>
            <a:endParaRPr sz="2397"/>
          </a:p>
        </p:txBody>
      </p:sp>
      <p:sp>
        <p:nvSpPr>
          <p:cNvPr id="11" name="TextBox 10">
            <a:extLst>
              <a:ext uri="{FF2B5EF4-FFF2-40B4-BE49-F238E27FC236}">
                <a16:creationId xmlns:a16="http://schemas.microsoft.com/office/drawing/2014/main" id="{9526212D-24EB-44F5-8EB8-8049FAE4B50A}"/>
              </a:ext>
            </a:extLst>
          </p:cNvPr>
          <p:cNvSpPr txBox="1"/>
          <p:nvPr/>
        </p:nvSpPr>
        <p:spPr>
          <a:xfrm>
            <a:off x="311941" y="1445292"/>
            <a:ext cx="4769312" cy="461217"/>
          </a:xfrm>
          <a:prstGeom prst="rect">
            <a:avLst/>
          </a:prstGeom>
          <a:noFill/>
        </p:spPr>
        <p:txBody>
          <a:bodyPr wrap="square">
            <a:spAutoFit/>
          </a:bodyPr>
          <a:lstStyle/>
          <a:p>
            <a:pPr>
              <a:spcBef>
                <a:spcPts val="799"/>
              </a:spcBef>
              <a:spcAft>
                <a:spcPts val="799"/>
              </a:spcAft>
            </a:pPr>
            <a:endParaRPr lang="en-NZ" sz="2397" b="1" dirty="0"/>
          </a:p>
        </p:txBody>
      </p:sp>
      <p:graphicFrame>
        <p:nvGraphicFramePr>
          <p:cNvPr id="5" name="Table 6">
            <a:extLst>
              <a:ext uri="{FF2B5EF4-FFF2-40B4-BE49-F238E27FC236}">
                <a16:creationId xmlns:a16="http://schemas.microsoft.com/office/drawing/2014/main" id="{6A1ADC1C-AB9C-43BA-864A-26A6DAE5D3F8}"/>
              </a:ext>
            </a:extLst>
          </p:cNvPr>
          <p:cNvGraphicFramePr>
            <a:graphicFrameLocks noGrp="1"/>
          </p:cNvGraphicFramePr>
          <p:nvPr/>
        </p:nvGraphicFramePr>
        <p:xfrm>
          <a:off x="582806" y="1364682"/>
          <a:ext cx="10992830" cy="5311508"/>
        </p:xfrm>
        <a:graphic>
          <a:graphicData uri="http://schemas.openxmlformats.org/drawingml/2006/table">
            <a:tbl>
              <a:tblPr firstRow="1" bandRow="1">
                <a:tableStyleId>{F5AB1C69-6EDB-4FF4-983F-18BD219EF322}</a:tableStyleId>
              </a:tblPr>
              <a:tblGrid>
                <a:gridCol w="5157630">
                  <a:extLst>
                    <a:ext uri="{9D8B030D-6E8A-4147-A177-3AD203B41FA5}">
                      <a16:colId xmlns:a16="http://schemas.microsoft.com/office/drawing/2014/main" val="514331207"/>
                    </a:ext>
                  </a:extLst>
                </a:gridCol>
                <a:gridCol w="5835200">
                  <a:extLst>
                    <a:ext uri="{9D8B030D-6E8A-4147-A177-3AD203B41FA5}">
                      <a16:colId xmlns:a16="http://schemas.microsoft.com/office/drawing/2014/main" val="2053629392"/>
                    </a:ext>
                  </a:extLst>
                </a:gridCol>
              </a:tblGrid>
              <a:tr h="486775">
                <a:tc>
                  <a:txBody>
                    <a:bodyPr/>
                    <a:lstStyle/>
                    <a:p>
                      <a:r>
                        <a:rPr lang="en-NZ" sz="1600" dirty="0"/>
                        <a:t>The Accord View </a:t>
                      </a:r>
                    </a:p>
                  </a:txBody>
                  <a:tcPr marL="121770" marR="121770" marT="60885" marB="60885"/>
                </a:tc>
                <a:tc>
                  <a:txBody>
                    <a:bodyPr/>
                    <a:lstStyle/>
                    <a:p>
                      <a:r>
                        <a:rPr lang="en-NZ" sz="1600" dirty="0"/>
                        <a:t>NZS 3910 Provisions</a:t>
                      </a:r>
                    </a:p>
                  </a:txBody>
                  <a:tcPr marL="121770" marR="121770" marT="60885" marB="60885"/>
                </a:tc>
                <a:extLst>
                  <a:ext uri="{0D108BD9-81ED-4DB2-BD59-A6C34878D82A}">
                    <a16:rowId xmlns:a16="http://schemas.microsoft.com/office/drawing/2014/main" val="3830094451"/>
                  </a:ext>
                </a:extLst>
              </a:tr>
              <a:tr h="11427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NZ" sz="1600" b="0" dirty="0"/>
                        <a:t>Impacts of COVID-19 are not always in control of  contractor</a:t>
                      </a:r>
                    </a:p>
                    <a:p>
                      <a:endParaRPr lang="en-NZ" sz="1600" b="0" dirty="0"/>
                    </a:p>
                  </a:txBody>
                  <a:tcPr marL="121770" marR="121770" marT="60885" marB="60885"/>
                </a:tc>
                <a:tc>
                  <a:txBody>
                    <a:bodyPr/>
                    <a:lstStyle/>
                    <a:p>
                      <a:r>
                        <a:rPr lang="en-NZ" sz="1600" b="0" dirty="0"/>
                        <a:t>Impacts should be treated as a variation, and valued in accordance with Clause 9.3.  Net effect of variations under 10.3.1 are grounds for extension of time </a:t>
                      </a:r>
                    </a:p>
                    <a:p>
                      <a:endParaRPr lang="en-NZ" sz="1600" b="0" dirty="0"/>
                    </a:p>
                  </a:txBody>
                  <a:tcPr marL="121770" marR="121770" marT="60885" marB="60885"/>
                </a:tc>
                <a:extLst>
                  <a:ext uri="{0D108BD9-81ED-4DB2-BD59-A6C34878D82A}">
                    <a16:rowId xmlns:a16="http://schemas.microsoft.com/office/drawing/2014/main" val="4113406473"/>
                  </a:ext>
                </a:extLst>
              </a:tr>
              <a:tr h="1396633">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NZ" sz="1600" b="0" u="none" strike="noStrike" kern="0" cap="none" spc="0" normalizeH="0" baseline="0" noProof="0" dirty="0">
                          <a:ln>
                            <a:noFill/>
                          </a:ln>
                          <a:solidFill>
                            <a:prstClr val="black"/>
                          </a:solidFill>
                          <a:effectLst/>
                          <a:uLnTx/>
                          <a:uFillTx/>
                        </a:rPr>
                        <a:t>Main contractor:</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1600" b="0" u="none" strike="noStrike" kern="0" cap="none" spc="0" normalizeH="0" baseline="0" noProof="0" dirty="0">
                          <a:ln>
                            <a:noFill/>
                          </a:ln>
                          <a:solidFill>
                            <a:prstClr val="black"/>
                          </a:solidFill>
                          <a:effectLst/>
                          <a:uLnTx/>
                          <a:uFillTx/>
                        </a:rPr>
                        <a:t>in control of works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1600" b="0" u="none" strike="noStrike" kern="0" cap="none" spc="0" normalizeH="0" baseline="0" noProof="0" dirty="0">
                          <a:ln>
                            <a:noFill/>
                          </a:ln>
                          <a:solidFill>
                            <a:prstClr val="black"/>
                          </a:solidFill>
                          <a:effectLst/>
                          <a:uLnTx/>
                          <a:uFillTx/>
                        </a:rPr>
                        <a:t>best placed to advise on potential impacts on programme and cost</a:t>
                      </a:r>
                    </a:p>
                    <a:p>
                      <a:endParaRPr lang="en-NZ" sz="1600" b="0" dirty="0"/>
                    </a:p>
                  </a:txBody>
                  <a:tcPr marL="121770" marR="121770" marT="60885" marB="60885"/>
                </a:tc>
                <a:tc>
                  <a:txBody>
                    <a:bodyPr/>
                    <a:lstStyle/>
                    <a:p>
                      <a:r>
                        <a:rPr lang="en-NZ" sz="1600" b="0" dirty="0"/>
                        <a:t>Clause 5.21.1 - Contractor should notify the Engineer of a COVID-19 impact as soon as it becomes aware it may alter the Contract Price and/or completion date</a:t>
                      </a:r>
                    </a:p>
                    <a:p>
                      <a:endParaRPr lang="en-NZ" sz="1600" b="0" dirty="0"/>
                    </a:p>
                  </a:txBody>
                  <a:tcPr marL="121770" marR="121770" marT="60885" marB="60885"/>
                </a:tc>
                <a:extLst>
                  <a:ext uri="{0D108BD9-81ED-4DB2-BD59-A6C34878D82A}">
                    <a16:rowId xmlns:a16="http://schemas.microsoft.com/office/drawing/2014/main" val="2743326181"/>
                  </a:ext>
                </a:extLst>
              </a:tr>
              <a:tr h="11427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NZ" sz="1600" b="0" i="0" u="none" strike="noStrike" kern="0" cap="none" spc="0" normalizeH="0" baseline="0" noProof="0" dirty="0">
                          <a:ln>
                            <a:noFill/>
                          </a:ln>
                          <a:solidFill>
                            <a:prstClr val="black"/>
                          </a:solidFill>
                          <a:effectLst/>
                          <a:uLnTx/>
                          <a:uFillTx/>
                          <a:latin typeface="+mn-lt"/>
                          <a:ea typeface="+mn-ea"/>
                          <a:cs typeface="+mn-cs"/>
                        </a:rPr>
                        <a:t>Parties should work together in a spirit of </a:t>
                      </a:r>
                      <a:r>
                        <a:rPr kumimoji="0" lang="en-NZ" sz="1600" b="1" i="0" u="none" strike="noStrike" kern="0" cap="none" spc="0" normalizeH="0" baseline="0" noProof="0" dirty="0">
                          <a:ln>
                            <a:noFill/>
                          </a:ln>
                          <a:solidFill>
                            <a:prstClr val="black"/>
                          </a:solidFill>
                          <a:effectLst/>
                          <a:uLnTx/>
                          <a:uFillTx/>
                          <a:latin typeface="+mn-lt"/>
                          <a:ea typeface="+mn-ea"/>
                          <a:cs typeface="+mn-cs"/>
                        </a:rPr>
                        <a:t>collaboration and co-operation</a:t>
                      </a:r>
                    </a:p>
                    <a:p>
                      <a:endParaRPr lang="en-NZ" sz="1600" b="0" dirty="0"/>
                    </a:p>
                  </a:txBody>
                  <a:tcPr marL="121770" marR="121770" marT="60885" marB="60885"/>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NZ" sz="1600" b="0" dirty="0"/>
                        <a:t>Clause 5.21.2 - Contractor should request a meeting with the Engineer and they should work together to explore proposals for reducing impacts</a:t>
                      </a:r>
                    </a:p>
                    <a:p>
                      <a:endParaRPr lang="en-NZ" sz="1600" b="0" dirty="0"/>
                    </a:p>
                  </a:txBody>
                  <a:tcPr marL="121770" marR="121770" marT="60885" marB="60885"/>
                </a:tc>
                <a:extLst>
                  <a:ext uri="{0D108BD9-81ED-4DB2-BD59-A6C34878D82A}">
                    <a16:rowId xmlns:a16="http://schemas.microsoft.com/office/drawing/2014/main" val="2427191958"/>
                  </a:ext>
                </a:extLst>
              </a:tr>
              <a:tr h="11427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NZ" sz="1600" b="0" dirty="0"/>
                        <a:t>Try to mitigate risks and issues on </a:t>
                      </a:r>
                      <a:r>
                        <a:rPr lang="en-NZ" sz="1600" b="1" dirty="0"/>
                        <a:t>no surprises</a:t>
                      </a:r>
                      <a:r>
                        <a:rPr lang="en-NZ" sz="1600" b="0" dirty="0"/>
                        <a:t> basis   </a:t>
                      </a:r>
                    </a:p>
                    <a:p>
                      <a:endParaRPr lang="en-NZ" sz="1600" b="0" dirty="0"/>
                    </a:p>
                  </a:txBody>
                  <a:tcPr marL="121770" marR="121770" marT="60885" marB="60885"/>
                </a:tc>
                <a:tc>
                  <a:txBody>
                    <a:bodyPr/>
                    <a:lstStyle/>
                    <a:p>
                      <a:r>
                        <a:rPr lang="en-NZ" sz="1600" b="0" dirty="0"/>
                        <a:t>Clause 5.21.3 - Any failure by the Contractor to give advance notification can be taken into account by the Engineer in valuing any entitlements to extension of time and costs</a:t>
                      </a:r>
                    </a:p>
                  </a:txBody>
                  <a:tcPr marL="121770" marR="121770" marT="60885" marB="60885"/>
                </a:tc>
                <a:extLst>
                  <a:ext uri="{0D108BD9-81ED-4DB2-BD59-A6C34878D82A}">
                    <a16:rowId xmlns:a16="http://schemas.microsoft.com/office/drawing/2014/main" val="3605933489"/>
                  </a:ext>
                </a:extLst>
              </a:tr>
            </a:tbl>
          </a:graphicData>
        </a:graphic>
      </p:graphicFrame>
    </p:spTree>
    <p:extLst>
      <p:ext uri="{BB962C8B-B14F-4D97-AF65-F5344CB8AC3E}">
        <p14:creationId xmlns:p14="http://schemas.microsoft.com/office/powerpoint/2010/main" val="2766574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65891" y="844212"/>
            <a:ext cx="10299421" cy="811887"/>
          </a:xfrm>
          <a:prstGeom prst="rect">
            <a:avLst/>
          </a:prstGeom>
        </p:spPr>
        <p:txBody>
          <a:bodyPr vert="horz" wrap="square" lIns="0" tIns="87945" rIns="0" bIns="0" rtlCol="0">
            <a:spAutoFit/>
          </a:bodyPr>
          <a:lstStyle/>
          <a:p>
            <a:pPr marL="16913" marR="6765">
              <a:lnSpc>
                <a:spcPts val="2797"/>
              </a:lnSpc>
              <a:spcBef>
                <a:spcPts val="692"/>
              </a:spcBef>
            </a:pPr>
            <a:r>
              <a:rPr lang="en-NZ" sz="2797" b="1" spc="-7" dirty="0">
                <a:solidFill>
                  <a:srgbClr val="509D45"/>
                </a:solidFill>
                <a:latin typeface="Calibri" panose="020F0502020204030204" pitchFamily="34" charset="0"/>
                <a:cs typeface="Calibri" panose="020F0502020204030204" pitchFamily="34" charset="0"/>
              </a:rPr>
              <a:t>Example of Special Condition to address COVID-19 Time and Cost Risk through NZS 3910:2013 </a:t>
            </a:r>
            <a:endParaRPr sz="2797" dirty="0">
              <a:latin typeface="Calibri" panose="020F0502020204030204" pitchFamily="34" charset="0"/>
              <a:cs typeface="Calibri" panose="020F0502020204030204" pitchFamily="34" charset="0"/>
            </a:endParaRPr>
          </a:p>
        </p:txBody>
      </p:sp>
      <p:sp>
        <p:nvSpPr>
          <p:cNvPr id="3" name="object 3"/>
          <p:cNvSpPr/>
          <p:nvPr/>
        </p:nvSpPr>
        <p:spPr>
          <a:xfrm>
            <a:off x="582805" y="804572"/>
            <a:ext cx="803342" cy="0"/>
          </a:xfrm>
          <a:custGeom>
            <a:avLst/>
            <a:gdLst/>
            <a:ahLst/>
            <a:cxnLst/>
            <a:rect l="l" t="t" r="r" b="b"/>
            <a:pathLst>
              <a:path w="603250">
                <a:moveTo>
                  <a:pt x="0" y="0"/>
                </a:moveTo>
                <a:lnTo>
                  <a:pt x="602996" y="0"/>
                </a:lnTo>
              </a:path>
            </a:pathLst>
          </a:custGeom>
          <a:ln w="50800">
            <a:solidFill>
              <a:srgbClr val="509D45"/>
            </a:solidFill>
          </a:ln>
        </p:spPr>
        <p:txBody>
          <a:bodyPr wrap="square" lIns="0" tIns="0" rIns="0" bIns="0" rtlCol="0"/>
          <a:lstStyle/>
          <a:p>
            <a:endParaRPr sz="2397"/>
          </a:p>
        </p:txBody>
      </p:sp>
      <p:sp>
        <p:nvSpPr>
          <p:cNvPr id="17" name="TextBox 16">
            <a:extLst>
              <a:ext uri="{FF2B5EF4-FFF2-40B4-BE49-F238E27FC236}">
                <a16:creationId xmlns:a16="http://schemas.microsoft.com/office/drawing/2014/main" id="{D8E24F6F-FD6A-404E-94F2-E7D632D57750}"/>
              </a:ext>
            </a:extLst>
          </p:cNvPr>
          <p:cNvSpPr txBox="1"/>
          <p:nvPr/>
        </p:nvSpPr>
        <p:spPr>
          <a:xfrm>
            <a:off x="582804" y="2008355"/>
            <a:ext cx="10282507" cy="2943178"/>
          </a:xfrm>
          <a:prstGeom prst="rect">
            <a:avLst/>
          </a:prstGeom>
          <a:noFill/>
        </p:spPr>
        <p:txBody>
          <a:bodyPr wrap="square">
            <a:spAutoFit/>
          </a:bodyPr>
          <a:lstStyle/>
          <a:p>
            <a:pPr>
              <a:lnSpc>
                <a:spcPct val="107000"/>
              </a:lnSpc>
              <a:spcAft>
                <a:spcPts val="1598"/>
              </a:spcAft>
              <a:tabLst>
                <a:tab pos="594055" algn="l"/>
              </a:tabLst>
            </a:pPr>
            <a:r>
              <a:rPr lang="en-NZ" sz="2131" b="1"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9.6		Covid Variation </a:t>
            </a:r>
          </a:p>
          <a:p>
            <a:pPr marL="594055" indent="-594055">
              <a:lnSpc>
                <a:spcPct val="107000"/>
              </a:lnSpc>
              <a:spcAft>
                <a:spcPts val="1598"/>
              </a:spcAft>
              <a:tabLst>
                <a:tab pos="594055" algn="l"/>
              </a:tabLst>
            </a:pPr>
            <a:r>
              <a:rPr lang="en-NZ" sz="2131"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9.6.1 	If during the Contract a Covid Impact occurs, then, the </a:t>
            </a:r>
            <a:r>
              <a:rPr lang="en-NZ" sz="2131" b="1" dirty="0">
                <a:latin typeface="Calibri" panose="020F0502020204030204" pitchFamily="34" charset="0"/>
                <a:ea typeface="Calibri" panose="020F0502020204030204" pitchFamily="34" charset="0"/>
                <a:cs typeface="Times New Roman" panose="02020603050405020304" pitchFamily="18" charset="0"/>
              </a:rPr>
              <a:t>Covid Impact shall be 	treated as a Variation</a:t>
            </a:r>
            <a:r>
              <a:rPr lang="en-NZ" sz="2131"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 subject to this 9.6. </a:t>
            </a:r>
          </a:p>
          <a:p>
            <a:pPr marL="594055" indent="-594055">
              <a:lnSpc>
                <a:spcPct val="107000"/>
              </a:lnSpc>
              <a:spcAft>
                <a:spcPts val="1598"/>
              </a:spcAft>
              <a:tabLst>
                <a:tab pos="594055" algn="l"/>
              </a:tabLst>
            </a:pPr>
            <a:r>
              <a:rPr lang="en-NZ" sz="2131"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9.6.2 	This 9.6 represents the Contractor’s sole remedy in respect of Covid and 	any Covid Impact. The Contractor shall have no right to 	make any claim 	(whether for time, Cost, Variation or otherwise) in respect of Covid and any 	Covid Impact under any other provision of the Contract or at law. </a:t>
            </a:r>
          </a:p>
        </p:txBody>
      </p:sp>
    </p:spTree>
    <p:extLst>
      <p:ext uri="{BB962C8B-B14F-4D97-AF65-F5344CB8AC3E}">
        <p14:creationId xmlns:p14="http://schemas.microsoft.com/office/powerpoint/2010/main" val="2525545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65891" y="844212"/>
            <a:ext cx="10603845" cy="811887"/>
          </a:xfrm>
          <a:prstGeom prst="rect">
            <a:avLst/>
          </a:prstGeom>
        </p:spPr>
        <p:txBody>
          <a:bodyPr vert="horz" wrap="square" lIns="0" tIns="87945" rIns="0" bIns="0" rtlCol="0">
            <a:spAutoFit/>
          </a:bodyPr>
          <a:lstStyle/>
          <a:p>
            <a:pPr marL="16913" marR="6765">
              <a:lnSpc>
                <a:spcPts val="2797"/>
              </a:lnSpc>
              <a:spcBef>
                <a:spcPts val="692"/>
              </a:spcBef>
            </a:pPr>
            <a:r>
              <a:rPr lang="en-NZ" sz="2797" b="1" spc="-7" dirty="0">
                <a:solidFill>
                  <a:srgbClr val="509D45"/>
                </a:solidFill>
                <a:latin typeface="Calibri" panose="020F0502020204030204" pitchFamily="34" charset="0"/>
                <a:cs typeface="Calibri" panose="020F0502020204030204" pitchFamily="34" charset="0"/>
              </a:rPr>
              <a:t>Example of Special Condition to address COVID-19 Time and Cost Risk through NZS 3910:2013 </a:t>
            </a:r>
            <a:endParaRPr sz="2797" dirty="0">
              <a:latin typeface="Calibri" panose="020F0502020204030204" pitchFamily="34" charset="0"/>
              <a:cs typeface="Calibri" panose="020F0502020204030204" pitchFamily="34" charset="0"/>
            </a:endParaRPr>
          </a:p>
        </p:txBody>
      </p:sp>
      <p:sp>
        <p:nvSpPr>
          <p:cNvPr id="3" name="object 3"/>
          <p:cNvSpPr/>
          <p:nvPr/>
        </p:nvSpPr>
        <p:spPr>
          <a:xfrm>
            <a:off x="582805" y="804572"/>
            <a:ext cx="803342" cy="0"/>
          </a:xfrm>
          <a:custGeom>
            <a:avLst/>
            <a:gdLst/>
            <a:ahLst/>
            <a:cxnLst/>
            <a:rect l="l" t="t" r="r" b="b"/>
            <a:pathLst>
              <a:path w="603250">
                <a:moveTo>
                  <a:pt x="0" y="0"/>
                </a:moveTo>
                <a:lnTo>
                  <a:pt x="602996" y="0"/>
                </a:lnTo>
              </a:path>
            </a:pathLst>
          </a:custGeom>
          <a:ln w="50800">
            <a:solidFill>
              <a:srgbClr val="509D45"/>
            </a:solidFill>
          </a:ln>
        </p:spPr>
        <p:txBody>
          <a:bodyPr wrap="square" lIns="0" tIns="0" rIns="0" bIns="0" rtlCol="0"/>
          <a:lstStyle/>
          <a:p>
            <a:endParaRPr sz="2397"/>
          </a:p>
        </p:txBody>
      </p:sp>
      <p:sp>
        <p:nvSpPr>
          <p:cNvPr id="17" name="TextBox 16">
            <a:extLst>
              <a:ext uri="{FF2B5EF4-FFF2-40B4-BE49-F238E27FC236}">
                <a16:creationId xmlns:a16="http://schemas.microsoft.com/office/drawing/2014/main" id="{D8E24F6F-FD6A-404E-94F2-E7D632D57750}"/>
              </a:ext>
            </a:extLst>
          </p:cNvPr>
          <p:cNvSpPr txBox="1"/>
          <p:nvPr/>
        </p:nvSpPr>
        <p:spPr>
          <a:xfrm>
            <a:off x="565891" y="1694954"/>
            <a:ext cx="11009744" cy="4757008"/>
          </a:xfrm>
          <a:prstGeom prst="rect">
            <a:avLst/>
          </a:prstGeom>
          <a:noFill/>
        </p:spPr>
        <p:txBody>
          <a:bodyPr wrap="square">
            <a:spAutoFit/>
          </a:bodyPr>
          <a:lstStyle/>
          <a:p>
            <a:pPr marL="594055" indent="-594055">
              <a:lnSpc>
                <a:spcPct val="107000"/>
              </a:lnSpc>
              <a:spcAft>
                <a:spcPts val="1598"/>
              </a:spcAft>
              <a:tabLst>
                <a:tab pos="594055" algn="l"/>
                <a:tab pos="830832" algn="l"/>
              </a:tabLst>
            </a:pPr>
            <a:r>
              <a:rPr lang="en-NZ" sz="2131"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9.6.3		If a Covid Impact occurs, then the Contractor shall: </a:t>
            </a:r>
          </a:p>
          <a:p>
            <a:pPr marL="594055" indent="-594055">
              <a:lnSpc>
                <a:spcPct val="107000"/>
              </a:lnSpc>
              <a:spcAft>
                <a:spcPts val="1598"/>
              </a:spcAft>
              <a:tabLst>
                <a:tab pos="830832" algn="l"/>
                <a:tab pos="1545389" algn="l"/>
              </a:tabLst>
            </a:pPr>
            <a:r>
              <a:rPr lang="en-NZ" sz="2131" dirty="0">
                <a:latin typeface="Calibri" panose="020F0502020204030204" pitchFamily="34" charset="0"/>
                <a:ea typeface="Calibri" panose="020F0502020204030204" pitchFamily="34" charset="0"/>
                <a:cs typeface="Times New Roman" panose="02020603050405020304" pitchFamily="18" charset="0"/>
              </a:rPr>
              <a:t>	</a:t>
            </a:r>
            <a:r>
              <a:rPr lang="en-NZ" sz="2131"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	(a)	</a:t>
            </a:r>
            <a:r>
              <a:rPr lang="en-NZ" sz="2131" b="1" dirty="0">
                <a:latin typeface="Calibri" panose="020F0502020204030204" pitchFamily="34" charset="0"/>
                <a:ea typeface="Calibri" panose="020F0502020204030204" pitchFamily="34" charset="0"/>
                <a:cs typeface="Times New Roman" panose="02020603050405020304" pitchFamily="18" charset="0"/>
              </a:rPr>
              <a:t>Keep the Principal informed</a:t>
            </a:r>
            <a:r>
              <a:rPr lang="en-NZ" sz="2131" b="1"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 </a:t>
            </a:r>
            <a:r>
              <a:rPr lang="en-NZ" sz="2131"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at all times (and on request) of the likely effect of the 		Covid Impact and the value of the Covid Variation; </a:t>
            </a:r>
          </a:p>
          <a:p>
            <a:pPr marL="594055" indent="-594055">
              <a:lnSpc>
                <a:spcPct val="107000"/>
              </a:lnSpc>
              <a:spcAft>
                <a:spcPts val="1598"/>
              </a:spcAft>
              <a:tabLst>
                <a:tab pos="830832" algn="l"/>
                <a:tab pos="1545389" algn="l"/>
              </a:tabLst>
            </a:pPr>
            <a:r>
              <a:rPr lang="en-NZ" sz="2131"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		(b) 	</a:t>
            </a:r>
            <a:r>
              <a:rPr lang="en-NZ" sz="2131" b="1" dirty="0">
                <a:latin typeface="Calibri" panose="020F0502020204030204" pitchFamily="34" charset="0"/>
                <a:ea typeface="Calibri" panose="020F0502020204030204" pitchFamily="34" charset="0"/>
                <a:cs typeface="Times New Roman" panose="02020603050405020304" pitchFamily="18" charset="0"/>
              </a:rPr>
              <a:t>Work collaboratively </a:t>
            </a:r>
            <a:r>
              <a:rPr lang="en-NZ" sz="2131"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with (and meet and consult with) the Principal and the 		Engineer to: </a:t>
            </a:r>
          </a:p>
          <a:p>
            <a:pPr marL="594055" indent="-594055">
              <a:lnSpc>
                <a:spcPct val="107000"/>
              </a:lnSpc>
              <a:spcAft>
                <a:spcPts val="1598"/>
              </a:spcAft>
              <a:tabLst>
                <a:tab pos="594055" algn="l"/>
                <a:tab pos="1069721" algn="l"/>
                <a:tab pos="1439685" algn="l"/>
                <a:tab pos="1545389" algn="l"/>
                <a:tab pos="2033739" algn="l"/>
              </a:tabLst>
            </a:pPr>
            <a:r>
              <a:rPr lang="en-NZ" sz="2131"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				(</a:t>
            </a:r>
            <a:r>
              <a:rPr lang="en-NZ" sz="2131" dirty="0" err="1">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i</a:t>
            </a:r>
            <a:r>
              <a:rPr lang="en-NZ" sz="2131"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	</a:t>
            </a:r>
            <a:r>
              <a:rPr lang="en-NZ" sz="2131" b="1" dirty="0">
                <a:latin typeface="Calibri" panose="020F0502020204030204" pitchFamily="34" charset="0"/>
                <a:ea typeface="Calibri" panose="020F0502020204030204" pitchFamily="34" charset="0"/>
                <a:cs typeface="Times New Roman" panose="02020603050405020304" pitchFamily="18" charset="0"/>
              </a:rPr>
              <a:t>Explore proposals </a:t>
            </a:r>
            <a:r>
              <a:rPr lang="en-NZ" sz="2131"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for avoiding or reducing (including by innovation) the Covid 				Impact’s effect on the Contract Works, the Contract Price or the programme; 			(ii) 	</a:t>
            </a:r>
            <a:r>
              <a:rPr lang="en-NZ" sz="2131" b="1" dirty="0">
                <a:latin typeface="Calibri" panose="020F0502020204030204" pitchFamily="34" charset="0"/>
                <a:ea typeface="Calibri" panose="020F0502020204030204" pitchFamily="34" charset="0"/>
                <a:cs typeface="Times New Roman" panose="02020603050405020304" pitchFamily="18" charset="0"/>
              </a:rPr>
              <a:t>Minimise the Covid Impact’s effect</a:t>
            </a:r>
            <a:r>
              <a:rPr lang="en-NZ" sz="2131" dirty="0">
                <a:latin typeface="Calibri" panose="020F0502020204030204" pitchFamily="34" charset="0"/>
                <a:ea typeface="Calibri" panose="020F0502020204030204" pitchFamily="34" charset="0"/>
                <a:cs typeface="Times New Roman" panose="02020603050405020304" pitchFamily="18" charset="0"/>
              </a:rPr>
              <a:t> </a:t>
            </a:r>
            <a:r>
              <a:rPr lang="en-NZ" sz="2131"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on </a:t>
            </a:r>
            <a:r>
              <a:rPr lang="en-NZ" sz="2131" b="1" dirty="0">
                <a:latin typeface="Calibri" panose="020F0502020204030204" pitchFamily="34" charset="0"/>
                <a:ea typeface="Calibri" panose="020F0502020204030204" pitchFamily="34" charset="0"/>
                <a:cs typeface="Times New Roman" panose="02020603050405020304" pitchFamily="18" charset="0"/>
              </a:rPr>
              <a:t>Subcontractors</a:t>
            </a:r>
            <a:r>
              <a:rPr lang="en-NZ" sz="2131"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 and the Contractor’s 				</a:t>
            </a:r>
            <a:r>
              <a:rPr lang="en-NZ" sz="2131" b="1" dirty="0">
                <a:latin typeface="Calibri" panose="020F0502020204030204" pitchFamily="34" charset="0"/>
                <a:ea typeface="Calibri" panose="020F0502020204030204" pitchFamily="34" charset="0"/>
                <a:cs typeface="Times New Roman" panose="02020603050405020304" pitchFamily="18" charset="0"/>
              </a:rPr>
              <a:t>supply chain</a:t>
            </a:r>
            <a:r>
              <a:rPr lang="en-NZ" sz="2131"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 and </a:t>
            </a:r>
          </a:p>
          <a:p>
            <a:pPr marL="594055" indent="-594055">
              <a:lnSpc>
                <a:spcPct val="107000"/>
              </a:lnSpc>
              <a:spcAft>
                <a:spcPts val="1598"/>
              </a:spcAft>
              <a:tabLst>
                <a:tab pos="594055" algn="l"/>
                <a:tab pos="1069721" algn="l"/>
                <a:tab pos="1545389" algn="l"/>
              </a:tabLst>
            </a:pPr>
            <a:r>
              <a:rPr lang="en-NZ" sz="2131"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	(c)		To the extent possible, </a:t>
            </a:r>
            <a:r>
              <a:rPr lang="en-NZ" sz="2131" b="1" dirty="0">
                <a:latin typeface="Calibri" panose="020F0502020204030204" pitchFamily="34" charset="0"/>
                <a:ea typeface="Calibri" panose="020F0502020204030204" pitchFamily="34" charset="0"/>
                <a:cs typeface="Times New Roman" panose="02020603050405020304" pitchFamily="18" charset="0"/>
              </a:rPr>
              <a:t>obtain the approval of the Engineer prior to incurring or 		committing to any Cost </a:t>
            </a:r>
            <a:r>
              <a:rPr lang="en-NZ" sz="2131"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due to a Covid Impact. </a:t>
            </a:r>
          </a:p>
        </p:txBody>
      </p:sp>
    </p:spTree>
    <p:extLst>
      <p:ext uri="{BB962C8B-B14F-4D97-AF65-F5344CB8AC3E}">
        <p14:creationId xmlns:p14="http://schemas.microsoft.com/office/powerpoint/2010/main" val="1070333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65891" y="844212"/>
            <a:ext cx="10400895" cy="811887"/>
          </a:xfrm>
          <a:prstGeom prst="rect">
            <a:avLst/>
          </a:prstGeom>
        </p:spPr>
        <p:txBody>
          <a:bodyPr vert="horz" wrap="square" lIns="0" tIns="87945" rIns="0" bIns="0" rtlCol="0">
            <a:spAutoFit/>
          </a:bodyPr>
          <a:lstStyle/>
          <a:p>
            <a:pPr marL="16913" marR="6765">
              <a:lnSpc>
                <a:spcPts val="2797"/>
              </a:lnSpc>
              <a:spcBef>
                <a:spcPts val="692"/>
              </a:spcBef>
            </a:pPr>
            <a:r>
              <a:rPr lang="en-NZ" sz="2797" b="1" spc="-7" dirty="0">
                <a:solidFill>
                  <a:srgbClr val="509D45"/>
                </a:solidFill>
                <a:latin typeface="Calibri" panose="020F0502020204030204" pitchFamily="34" charset="0"/>
                <a:cs typeface="Calibri" panose="020F0502020204030204" pitchFamily="34" charset="0"/>
              </a:rPr>
              <a:t>Example of Special Condition to address COVID-19 Time and Cost Risk through NZS 3910:2013 </a:t>
            </a:r>
            <a:endParaRPr sz="2797" dirty="0">
              <a:latin typeface="Calibri" panose="020F0502020204030204" pitchFamily="34" charset="0"/>
              <a:cs typeface="Calibri" panose="020F0502020204030204" pitchFamily="34" charset="0"/>
            </a:endParaRPr>
          </a:p>
        </p:txBody>
      </p:sp>
      <p:sp>
        <p:nvSpPr>
          <p:cNvPr id="3" name="object 3"/>
          <p:cNvSpPr/>
          <p:nvPr/>
        </p:nvSpPr>
        <p:spPr>
          <a:xfrm>
            <a:off x="582805" y="804572"/>
            <a:ext cx="803342" cy="0"/>
          </a:xfrm>
          <a:custGeom>
            <a:avLst/>
            <a:gdLst/>
            <a:ahLst/>
            <a:cxnLst/>
            <a:rect l="l" t="t" r="r" b="b"/>
            <a:pathLst>
              <a:path w="603250">
                <a:moveTo>
                  <a:pt x="0" y="0"/>
                </a:moveTo>
                <a:lnTo>
                  <a:pt x="602996" y="0"/>
                </a:lnTo>
              </a:path>
            </a:pathLst>
          </a:custGeom>
          <a:ln w="50800">
            <a:solidFill>
              <a:srgbClr val="509D45"/>
            </a:solidFill>
          </a:ln>
        </p:spPr>
        <p:txBody>
          <a:bodyPr wrap="square" lIns="0" tIns="0" rIns="0" bIns="0" rtlCol="0"/>
          <a:lstStyle/>
          <a:p>
            <a:endParaRPr sz="2397"/>
          </a:p>
        </p:txBody>
      </p:sp>
      <p:sp>
        <p:nvSpPr>
          <p:cNvPr id="17" name="TextBox 16">
            <a:extLst>
              <a:ext uri="{FF2B5EF4-FFF2-40B4-BE49-F238E27FC236}">
                <a16:creationId xmlns:a16="http://schemas.microsoft.com/office/drawing/2014/main" id="{D8E24F6F-FD6A-404E-94F2-E7D632D57750}"/>
              </a:ext>
            </a:extLst>
          </p:cNvPr>
          <p:cNvSpPr txBox="1"/>
          <p:nvPr/>
        </p:nvSpPr>
        <p:spPr>
          <a:xfrm>
            <a:off x="717840" y="2820152"/>
            <a:ext cx="10248946" cy="1480213"/>
          </a:xfrm>
          <a:prstGeom prst="rect">
            <a:avLst/>
          </a:prstGeom>
          <a:noFill/>
        </p:spPr>
        <p:txBody>
          <a:bodyPr wrap="square">
            <a:spAutoFit/>
          </a:bodyPr>
          <a:lstStyle/>
          <a:p>
            <a:pPr marL="594055" indent="-594055">
              <a:lnSpc>
                <a:spcPct val="107000"/>
              </a:lnSpc>
              <a:spcAft>
                <a:spcPts val="799"/>
              </a:spcAft>
              <a:tabLst>
                <a:tab pos="594055" algn="l"/>
                <a:tab pos="830832" algn="l"/>
              </a:tabLst>
            </a:pPr>
            <a:r>
              <a:rPr lang="en-NZ" sz="2131"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9.6.4		</a:t>
            </a:r>
            <a:r>
              <a:rPr lang="en-NZ" sz="2131" b="1" dirty="0">
                <a:latin typeface="Calibri" panose="020F0502020204030204" pitchFamily="34" charset="0"/>
                <a:ea typeface="Calibri" panose="020F0502020204030204" pitchFamily="34" charset="0"/>
                <a:cs typeface="Times New Roman" panose="02020603050405020304" pitchFamily="18" charset="0"/>
              </a:rPr>
              <a:t>Subject to 5.21.3 </a:t>
            </a:r>
            <a:r>
              <a:rPr lang="en-NZ" sz="2131"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(if applicable), </a:t>
            </a:r>
            <a:r>
              <a:rPr lang="en-NZ" sz="2131" b="1" dirty="0">
                <a:latin typeface="Calibri" panose="020F0502020204030204" pitchFamily="34" charset="0"/>
                <a:ea typeface="Calibri" panose="020F0502020204030204" pitchFamily="34" charset="0"/>
                <a:cs typeface="Times New Roman" panose="02020603050405020304" pitchFamily="18" charset="0"/>
              </a:rPr>
              <a:t>the value of a Covid Variation </a:t>
            </a:r>
            <a:r>
              <a:rPr lang="en-NZ" sz="2131"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shall as far as 	possible </a:t>
            </a:r>
            <a:r>
              <a:rPr lang="en-NZ" sz="2131" b="1" dirty="0">
                <a:latin typeface="Calibri" panose="020F0502020204030204" pitchFamily="34" charset="0"/>
                <a:ea typeface="Calibri" panose="020F0502020204030204" pitchFamily="34" charset="0"/>
                <a:cs typeface="Times New Roman" panose="02020603050405020304" pitchFamily="18" charset="0"/>
              </a:rPr>
              <a:t>be valued by agreement between the Contractor and the Engineer</a:t>
            </a:r>
            <a:r>
              <a:rPr lang="en-NZ" sz="2131"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 	Failing agreement, the value shall be determined by the Engineer in accordance 	with 9.3.</a:t>
            </a:r>
          </a:p>
        </p:txBody>
      </p:sp>
    </p:spTree>
    <p:extLst>
      <p:ext uri="{BB962C8B-B14F-4D97-AF65-F5344CB8AC3E}">
        <p14:creationId xmlns:p14="http://schemas.microsoft.com/office/powerpoint/2010/main" val="810798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65891" y="844213"/>
            <a:ext cx="3399140" cy="1889105"/>
          </a:xfrm>
          <a:prstGeom prst="rect">
            <a:avLst/>
          </a:prstGeom>
        </p:spPr>
        <p:txBody>
          <a:bodyPr vert="horz" wrap="square" lIns="0" tIns="87945" rIns="0" bIns="0" rtlCol="0">
            <a:spAutoFit/>
          </a:bodyPr>
          <a:lstStyle/>
          <a:p>
            <a:pPr marL="16913" marR="6765">
              <a:lnSpc>
                <a:spcPts val="2797"/>
              </a:lnSpc>
              <a:spcBef>
                <a:spcPts val="692"/>
              </a:spcBef>
            </a:pPr>
            <a:r>
              <a:rPr lang="en-NZ" sz="2797" b="1" spc="-7" dirty="0">
                <a:solidFill>
                  <a:srgbClr val="509D45"/>
                </a:solidFill>
                <a:latin typeface="Calibri" panose="020F0502020204030204" pitchFamily="34" charset="0"/>
                <a:cs typeface="Calibri" panose="020F0502020204030204" pitchFamily="34" charset="0"/>
              </a:rPr>
              <a:t>Example of Special Condition to Address COVID-19 Time and Cost Risk through NZS 3910:2013 </a:t>
            </a:r>
            <a:endParaRPr sz="2797" dirty="0">
              <a:latin typeface="Calibri" panose="020F0502020204030204" pitchFamily="34" charset="0"/>
              <a:cs typeface="Calibri" panose="020F0502020204030204" pitchFamily="34" charset="0"/>
            </a:endParaRPr>
          </a:p>
        </p:txBody>
      </p:sp>
      <p:sp>
        <p:nvSpPr>
          <p:cNvPr id="3" name="object 3"/>
          <p:cNvSpPr/>
          <p:nvPr/>
        </p:nvSpPr>
        <p:spPr>
          <a:xfrm>
            <a:off x="582805" y="804572"/>
            <a:ext cx="803342" cy="0"/>
          </a:xfrm>
          <a:custGeom>
            <a:avLst/>
            <a:gdLst/>
            <a:ahLst/>
            <a:cxnLst/>
            <a:rect l="l" t="t" r="r" b="b"/>
            <a:pathLst>
              <a:path w="603250">
                <a:moveTo>
                  <a:pt x="0" y="0"/>
                </a:moveTo>
                <a:lnTo>
                  <a:pt x="602996" y="0"/>
                </a:lnTo>
              </a:path>
            </a:pathLst>
          </a:custGeom>
          <a:ln w="50800">
            <a:solidFill>
              <a:srgbClr val="509D45"/>
            </a:solidFill>
          </a:ln>
        </p:spPr>
        <p:txBody>
          <a:bodyPr wrap="square" lIns="0" tIns="0" rIns="0" bIns="0" rtlCol="0"/>
          <a:lstStyle/>
          <a:p>
            <a:endParaRPr sz="2397"/>
          </a:p>
        </p:txBody>
      </p:sp>
      <p:sp>
        <p:nvSpPr>
          <p:cNvPr id="17" name="TextBox 16">
            <a:extLst>
              <a:ext uri="{FF2B5EF4-FFF2-40B4-BE49-F238E27FC236}">
                <a16:creationId xmlns:a16="http://schemas.microsoft.com/office/drawing/2014/main" id="{D8E24F6F-FD6A-404E-94F2-E7D632D57750}"/>
              </a:ext>
            </a:extLst>
          </p:cNvPr>
          <p:cNvSpPr txBox="1"/>
          <p:nvPr/>
        </p:nvSpPr>
        <p:spPr>
          <a:xfrm>
            <a:off x="3863556" y="587708"/>
            <a:ext cx="7779878" cy="5609292"/>
          </a:xfrm>
          <a:prstGeom prst="rect">
            <a:avLst/>
          </a:prstGeom>
          <a:noFill/>
        </p:spPr>
        <p:txBody>
          <a:bodyPr wrap="square">
            <a:spAutoFit/>
          </a:bodyPr>
          <a:lstStyle/>
          <a:p>
            <a:pPr>
              <a:lnSpc>
                <a:spcPct val="107000"/>
              </a:lnSpc>
              <a:spcAft>
                <a:spcPts val="799"/>
              </a:spcAft>
              <a:tabLst>
                <a:tab pos="594055" algn="l"/>
              </a:tabLst>
            </a:pPr>
            <a:r>
              <a:rPr lang="en-NZ" sz="1398" b="1" dirty="0">
                <a:latin typeface="Calibri" panose="020F0502020204030204" pitchFamily="34" charset="0"/>
                <a:ea typeface="Calibri" panose="020F0502020204030204" pitchFamily="34" charset="0"/>
                <a:cs typeface="Times New Roman" panose="02020603050405020304" pitchFamily="18" charset="0"/>
              </a:rPr>
              <a:t>9.6	Covid Variation </a:t>
            </a:r>
          </a:p>
          <a:p>
            <a:pPr marL="594055" indent="-594055">
              <a:lnSpc>
                <a:spcPct val="107000"/>
              </a:lnSpc>
              <a:spcAft>
                <a:spcPts val="799"/>
              </a:spcAft>
              <a:tabLst>
                <a:tab pos="594055" algn="l"/>
              </a:tabLst>
            </a:pPr>
            <a:r>
              <a:rPr lang="en-NZ" sz="1398" dirty="0">
                <a:latin typeface="Calibri" panose="020F0502020204030204" pitchFamily="34" charset="0"/>
                <a:ea typeface="Calibri" panose="020F0502020204030204" pitchFamily="34" charset="0"/>
                <a:cs typeface="Times New Roman" panose="02020603050405020304" pitchFamily="18" charset="0"/>
              </a:rPr>
              <a:t>9.6.1 	If during the Contract a Covid Impact occurs, then, the Covid Impact shall be treated as a Variation, subject to this 9.6. </a:t>
            </a:r>
          </a:p>
          <a:p>
            <a:pPr marL="594055" indent="-594055">
              <a:lnSpc>
                <a:spcPct val="107000"/>
              </a:lnSpc>
              <a:spcAft>
                <a:spcPts val="799"/>
              </a:spcAft>
              <a:tabLst>
                <a:tab pos="594055" algn="l"/>
              </a:tabLst>
            </a:pPr>
            <a:r>
              <a:rPr lang="en-NZ" sz="1398" dirty="0">
                <a:latin typeface="Calibri" panose="020F0502020204030204" pitchFamily="34" charset="0"/>
                <a:ea typeface="Calibri" panose="020F0502020204030204" pitchFamily="34" charset="0"/>
                <a:cs typeface="Times New Roman" panose="02020603050405020304" pitchFamily="18" charset="0"/>
              </a:rPr>
              <a:t>9.6.2 	This 9.6 represents the Contractor’s sole remedy in respect of Covid and any Covid Impact. The Contractor shall have no right to make any claim (whether for time, Cost, Variation or otherwise) in respect of Covid and any Covid Impact under any other provision of the Contract or at law. </a:t>
            </a:r>
          </a:p>
          <a:p>
            <a:pPr marL="594055" indent="-594055">
              <a:lnSpc>
                <a:spcPct val="107000"/>
              </a:lnSpc>
              <a:spcAft>
                <a:spcPts val="799"/>
              </a:spcAft>
              <a:tabLst>
                <a:tab pos="594055" algn="l"/>
              </a:tabLst>
            </a:pPr>
            <a:r>
              <a:rPr lang="en-NZ" sz="1398" dirty="0">
                <a:latin typeface="Calibri" panose="020F0502020204030204" pitchFamily="34" charset="0"/>
                <a:ea typeface="Calibri" panose="020F0502020204030204" pitchFamily="34" charset="0"/>
                <a:cs typeface="Times New Roman" panose="02020603050405020304" pitchFamily="18" charset="0"/>
              </a:rPr>
              <a:t>9.6.3 	If a Covid Impact occurs, then the Contractor shall: </a:t>
            </a:r>
          </a:p>
          <a:p>
            <a:pPr marL="594055" indent="-594055">
              <a:lnSpc>
                <a:spcPct val="107000"/>
              </a:lnSpc>
              <a:spcAft>
                <a:spcPts val="799"/>
              </a:spcAft>
              <a:tabLst>
                <a:tab pos="1069721" algn="l"/>
              </a:tabLst>
            </a:pPr>
            <a:r>
              <a:rPr lang="en-NZ" sz="1398" dirty="0">
                <a:latin typeface="Calibri" panose="020F0502020204030204" pitchFamily="34" charset="0"/>
                <a:ea typeface="Calibri" panose="020F0502020204030204" pitchFamily="34" charset="0"/>
                <a:cs typeface="Times New Roman" panose="02020603050405020304" pitchFamily="18" charset="0"/>
              </a:rPr>
              <a:t>	(a)	Keep the Principal informed at all times (and on request) of the likely effect of the 	Covid Impact and the value of the Covid Variation; </a:t>
            </a:r>
          </a:p>
          <a:p>
            <a:pPr marL="594055" indent="-594055">
              <a:lnSpc>
                <a:spcPct val="107000"/>
              </a:lnSpc>
              <a:spcAft>
                <a:spcPts val="799"/>
              </a:spcAft>
              <a:tabLst>
                <a:tab pos="1069721" algn="l"/>
              </a:tabLst>
            </a:pPr>
            <a:r>
              <a:rPr lang="en-NZ" sz="1398" dirty="0">
                <a:latin typeface="Calibri" panose="020F0502020204030204" pitchFamily="34" charset="0"/>
                <a:ea typeface="Calibri" panose="020F0502020204030204" pitchFamily="34" charset="0"/>
                <a:cs typeface="Times New Roman" panose="02020603050405020304" pitchFamily="18" charset="0"/>
              </a:rPr>
              <a:t>	(b) 	Work collaboratively with (and meet and consult with) the Principal and the 	Engineer to: </a:t>
            </a:r>
          </a:p>
          <a:p>
            <a:pPr marL="594055" indent="-594055">
              <a:lnSpc>
                <a:spcPct val="107000"/>
              </a:lnSpc>
              <a:spcAft>
                <a:spcPts val="799"/>
              </a:spcAft>
              <a:tabLst>
                <a:tab pos="594055" algn="l"/>
                <a:tab pos="1069721" algn="l"/>
                <a:tab pos="1439685" algn="l"/>
              </a:tabLst>
            </a:pPr>
            <a:r>
              <a:rPr lang="en-NZ" sz="1398" dirty="0">
                <a:latin typeface="Calibri" panose="020F0502020204030204" pitchFamily="34" charset="0"/>
                <a:ea typeface="Calibri" panose="020F0502020204030204" pitchFamily="34" charset="0"/>
                <a:cs typeface="Times New Roman" panose="02020603050405020304" pitchFamily="18" charset="0"/>
              </a:rPr>
              <a:t>		(</a:t>
            </a:r>
            <a:r>
              <a:rPr lang="en-NZ" sz="1398" dirty="0" err="1">
                <a:latin typeface="Calibri" panose="020F0502020204030204" pitchFamily="34" charset="0"/>
                <a:ea typeface="Calibri" panose="020F0502020204030204" pitchFamily="34" charset="0"/>
                <a:cs typeface="Times New Roman" panose="02020603050405020304" pitchFamily="18" charset="0"/>
              </a:rPr>
              <a:t>i</a:t>
            </a:r>
            <a:r>
              <a:rPr lang="en-NZ" sz="1398" dirty="0">
                <a:latin typeface="Calibri" panose="020F0502020204030204" pitchFamily="34" charset="0"/>
                <a:ea typeface="Calibri" panose="020F0502020204030204" pitchFamily="34" charset="0"/>
                <a:cs typeface="Times New Roman" panose="02020603050405020304" pitchFamily="18" charset="0"/>
              </a:rPr>
              <a:t>)	Explore proposals for avoiding or reducing (including by innovation) the Covid 			Impact’s effect on the Contract Works, the Contract Price or the programme; and </a:t>
            </a:r>
          </a:p>
          <a:p>
            <a:pPr marL="594055" indent="-594055">
              <a:lnSpc>
                <a:spcPct val="107000"/>
              </a:lnSpc>
              <a:spcAft>
                <a:spcPts val="799"/>
              </a:spcAft>
              <a:tabLst>
                <a:tab pos="594055" algn="l"/>
                <a:tab pos="1069721" algn="l"/>
                <a:tab pos="1439685" algn="l"/>
              </a:tabLst>
            </a:pPr>
            <a:r>
              <a:rPr lang="en-NZ" sz="1398" dirty="0">
                <a:latin typeface="Calibri" panose="020F0502020204030204" pitchFamily="34" charset="0"/>
                <a:ea typeface="Calibri" panose="020F0502020204030204" pitchFamily="34" charset="0"/>
                <a:cs typeface="Times New Roman" panose="02020603050405020304" pitchFamily="18" charset="0"/>
              </a:rPr>
              <a:t>		(ii) 	Minimise the Covid Impact’s effect on Subcontractors and the Contractor’s supply 		chain; and </a:t>
            </a:r>
          </a:p>
          <a:p>
            <a:pPr marL="594055" indent="-594055">
              <a:lnSpc>
                <a:spcPct val="107000"/>
              </a:lnSpc>
              <a:spcAft>
                <a:spcPts val="799"/>
              </a:spcAft>
              <a:tabLst>
                <a:tab pos="594055" algn="l"/>
                <a:tab pos="1069721" algn="l"/>
              </a:tabLst>
            </a:pPr>
            <a:r>
              <a:rPr lang="en-NZ" sz="1398" dirty="0">
                <a:latin typeface="Calibri" panose="020F0502020204030204" pitchFamily="34" charset="0"/>
                <a:ea typeface="Calibri" panose="020F0502020204030204" pitchFamily="34" charset="0"/>
                <a:cs typeface="Times New Roman" panose="02020603050405020304" pitchFamily="18" charset="0"/>
              </a:rPr>
              <a:t>	(c)	To the extent possible, obtain the approval of the Engineer prior to incurring or 	committing to any Cost due to a Covid Impact. </a:t>
            </a:r>
          </a:p>
          <a:p>
            <a:pPr marL="594055" indent="-594055">
              <a:lnSpc>
                <a:spcPct val="107000"/>
              </a:lnSpc>
              <a:spcAft>
                <a:spcPts val="799"/>
              </a:spcAft>
              <a:tabLst>
                <a:tab pos="594055" algn="l"/>
              </a:tabLst>
            </a:pPr>
            <a:r>
              <a:rPr lang="en-NZ" sz="1398" dirty="0">
                <a:latin typeface="Calibri" panose="020F0502020204030204" pitchFamily="34" charset="0"/>
                <a:ea typeface="Calibri" panose="020F0502020204030204" pitchFamily="34" charset="0"/>
                <a:cs typeface="Times New Roman" panose="02020603050405020304" pitchFamily="18" charset="0"/>
              </a:rPr>
              <a:t>9.6.4 	Subject to 5.21.3 (if applicable), the value of a Covid Variation shall as far as possible be valued by agreement between the Contractor and the Engineer. Failing agreement, the value shall be determined by the Engineer in accordance with 9.3.</a:t>
            </a:r>
          </a:p>
        </p:txBody>
      </p:sp>
    </p:spTree>
    <p:extLst>
      <p:ext uri="{BB962C8B-B14F-4D97-AF65-F5344CB8AC3E}">
        <p14:creationId xmlns:p14="http://schemas.microsoft.com/office/powerpoint/2010/main" val="345627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517" y="0"/>
            <a:ext cx="12176967" cy="6851235"/>
          </a:xfrm>
          <a:custGeom>
            <a:avLst/>
            <a:gdLst/>
            <a:ahLst/>
            <a:cxnLst/>
            <a:rect l="l" t="t" r="r" b="b"/>
            <a:pathLst>
              <a:path w="9144000" h="5144770">
                <a:moveTo>
                  <a:pt x="9144000" y="0"/>
                </a:moveTo>
                <a:lnTo>
                  <a:pt x="0" y="0"/>
                </a:lnTo>
                <a:lnTo>
                  <a:pt x="0" y="5144401"/>
                </a:lnTo>
                <a:lnTo>
                  <a:pt x="9144000" y="5144401"/>
                </a:lnTo>
                <a:lnTo>
                  <a:pt x="9144000" y="0"/>
                </a:lnTo>
                <a:close/>
              </a:path>
            </a:pathLst>
          </a:custGeom>
          <a:solidFill>
            <a:srgbClr val="1C7B45"/>
          </a:solidFill>
        </p:spPr>
        <p:txBody>
          <a:bodyPr wrap="square" lIns="0" tIns="0" rIns="0" bIns="0" rtlCol="0"/>
          <a:lstStyle/>
          <a:p>
            <a:endParaRPr sz="2397"/>
          </a:p>
        </p:txBody>
      </p:sp>
      <p:sp>
        <p:nvSpPr>
          <p:cNvPr id="3" name="object 3"/>
          <p:cNvSpPr txBox="1"/>
          <p:nvPr/>
        </p:nvSpPr>
        <p:spPr>
          <a:xfrm>
            <a:off x="4221227" y="4569340"/>
            <a:ext cx="3749491" cy="1051984"/>
          </a:xfrm>
          <a:prstGeom prst="rect">
            <a:avLst/>
          </a:prstGeom>
        </p:spPr>
        <p:txBody>
          <a:bodyPr vert="horz" wrap="square" lIns="0" tIns="43971" rIns="0" bIns="0" rtlCol="0">
            <a:spAutoFit/>
          </a:bodyPr>
          <a:lstStyle/>
          <a:p>
            <a:pPr marL="355164" marR="6765" indent="-339097">
              <a:lnSpc>
                <a:spcPts val="2397"/>
              </a:lnSpc>
              <a:spcBef>
                <a:spcPts val="345"/>
              </a:spcBef>
            </a:pPr>
            <a:r>
              <a:rPr sz="2131" dirty="0">
                <a:solidFill>
                  <a:srgbClr val="FFFFFF"/>
                </a:solidFill>
                <a:latin typeface="Calibri" panose="020F0502020204030204" pitchFamily="34" charset="0"/>
                <a:cs typeface="Calibri" panose="020F0502020204030204" pitchFamily="34" charset="0"/>
              </a:rPr>
              <a:t>Be </a:t>
            </a:r>
            <a:r>
              <a:rPr sz="2131" spc="-7" dirty="0">
                <a:solidFill>
                  <a:srgbClr val="FFFFFF"/>
                </a:solidFill>
                <a:latin typeface="Calibri" panose="020F0502020204030204" pitchFamily="34" charset="0"/>
                <a:cs typeface="Calibri" panose="020F0502020204030204" pitchFamily="34" charset="0"/>
              </a:rPr>
              <a:t>part of </a:t>
            </a:r>
            <a:r>
              <a:rPr sz="2131" dirty="0">
                <a:solidFill>
                  <a:srgbClr val="FFFFFF"/>
                </a:solidFill>
                <a:latin typeface="Calibri" panose="020F0502020204030204" pitchFamily="34" charset="0"/>
                <a:cs typeface="Calibri" panose="020F0502020204030204" pitchFamily="34" charset="0"/>
              </a:rPr>
              <a:t>the Accord </a:t>
            </a:r>
            <a:r>
              <a:rPr sz="2131" spc="-7" dirty="0">
                <a:solidFill>
                  <a:srgbClr val="FFFFFF"/>
                </a:solidFill>
                <a:latin typeface="Calibri" panose="020F0502020204030204" pitchFamily="34" charset="0"/>
                <a:cs typeface="Calibri" panose="020F0502020204030204" pitchFamily="34" charset="0"/>
              </a:rPr>
              <a:t>and</a:t>
            </a:r>
            <a:r>
              <a:rPr sz="2131" spc="-240" dirty="0">
                <a:solidFill>
                  <a:srgbClr val="FFFFFF"/>
                </a:solidFill>
                <a:latin typeface="Calibri" panose="020F0502020204030204" pitchFamily="34" charset="0"/>
                <a:cs typeface="Calibri" panose="020F0502020204030204" pitchFamily="34" charset="0"/>
              </a:rPr>
              <a:t> </a:t>
            </a:r>
            <a:r>
              <a:rPr sz="2131" dirty="0">
                <a:solidFill>
                  <a:srgbClr val="FFFFFF"/>
                </a:solidFill>
                <a:latin typeface="Calibri" panose="020F0502020204030204" pitchFamily="34" charset="0"/>
                <a:cs typeface="Calibri" panose="020F0502020204030204" pitchFamily="34" charset="0"/>
              </a:rPr>
              <a:t>keep  </a:t>
            </a:r>
            <a:r>
              <a:rPr sz="2131" spc="-7" dirty="0">
                <a:solidFill>
                  <a:srgbClr val="FFFFFF"/>
                </a:solidFill>
                <a:latin typeface="Calibri" panose="020F0502020204030204" pitchFamily="34" charset="0"/>
                <a:cs typeface="Calibri" panose="020F0502020204030204" pitchFamily="34" charset="0"/>
              </a:rPr>
              <a:t>up-to-date on progress</a:t>
            </a:r>
            <a:r>
              <a:rPr sz="2131" spc="-53" dirty="0">
                <a:solidFill>
                  <a:srgbClr val="FFFFFF"/>
                </a:solidFill>
                <a:latin typeface="Calibri" panose="020F0502020204030204" pitchFamily="34" charset="0"/>
                <a:cs typeface="Calibri" panose="020F0502020204030204" pitchFamily="34" charset="0"/>
              </a:rPr>
              <a:t> </a:t>
            </a:r>
            <a:r>
              <a:rPr sz="2131" spc="-7" dirty="0">
                <a:solidFill>
                  <a:srgbClr val="FFFFFF"/>
                </a:solidFill>
                <a:latin typeface="Calibri" panose="020F0502020204030204" pitchFamily="34" charset="0"/>
                <a:cs typeface="Calibri" panose="020F0502020204030204" pitchFamily="34" charset="0"/>
              </a:rPr>
              <a:t>at</a:t>
            </a:r>
            <a:endParaRPr sz="2131" dirty="0">
              <a:latin typeface="Calibri" panose="020F0502020204030204" pitchFamily="34" charset="0"/>
              <a:cs typeface="Calibri" panose="020F0502020204030204" pitchFamily="34" charset="0"/>
            </a:endParaRPr>
          </a:p>
          <a:p>
            <a:pPr marL="75261">
              <a:spcBef>
                <a:spcPts val="539"/>
              </a:spcBef>
            </a:pPr>
            <a:r>
              <a:rPr sz="2131" b="1" spc="-7" dirty="0">
                <a:solidFill>
                  <a:srgbClr val="FFFFFF"/>
                </a:solidFill>
                <a:latin typeface="Calibri" panose="020F0502020204030204" pitchFamily="34" charset="0"/>
                <a:cs typeface="Calibri" panose="020F0502020204030204" pitchFamily="34" charset="0"/>
                <a:hlinkClick r:id="rId2"/>
              </a:rPr>
              <a:t>www.constructionaccord.nz</a:t>
            </a:r>
            <a:endParaRPr sz="2131" dirty="0">
              <a:latin typeface="Calibri" panose="020F0502020204030204" pitchFamily="34" charset="0"/>
              <a:cs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0A1B4-7674-4CC7-8947-47B17A49EA38}"/>
              </a:ext>
            </a:extLst>
          </p:cNvPr>
          <p:cNvSpPr>
            <a:spLocks noGrp="1"/>
          </p:cNvSpPr>
          <p:nvPr>
            <p:ph type="title"/>
          </p:nvPr>
        </p:nvSpPr>
        <p:spPr/>
        <p:txBody>
          <a:bodyPr/>
          <a:lstStyle/>
          <a:p>
            <a:pPr lvl="0" rtl="0" eaLnBrk="1" latinLnBrk="0" hangingPunct="1"/>
            <a:r>
              <a:rPr lang="en-US" sz="4400" kern="1200" spc="-150" dirty="0">
                <a:solidFill>
                  <a:schemeClr val="tx1"/>
                </a:solidFill>
                <a:effectLst/>
                <a:latin typeface="+mj-lt"/>
                <a:ea typeface="+mj-ea"/>
                <a:cs typeface="+mj-cs"/>
              </a:rPr>
              <a:t>Overview	</a:t>
            </a:r>
            <a:endParaRPr lang="en-NZ" dirty="0"/>
          </a:p>
        </p:txBody>
      </p:sp>
      <p:sp>
        <p:nvSpPr>
          <p:cNvPr id="3" name="Content Placeholder 2">
            <a:extLst>
              <a:ext uri="{FF2B5EF4-FFF2-40B4-BE49-F238E27FC236}">
                <a16:creationId xmlns:a16="http://schemas.microsoft.com/office/drawing/2014/main" id="{D6BF6D65-775D-4736-B634-FAC004CF2CC8}"/>
              </a:ext>
            </a:extLst>
          </p:cNvPr>
          <p:cNvSpPr>
            <a:spLocks noGrp="1"/>
          </p:cNvSpPr>
          <p:nvPr>
            <p:ph idx="1"/>
          </p:nvPr>
        </p:nvSpPr>
        <p:spPr/>
        <p:txBody>
          <a:bodyPr>
            <a:normAutofit/>
          </a:bodyPr>
          <a:lstStyle/>
          <a:p>
            <a:pPr marL="457200" lvl="0" indent="-457200" rtl="0" eaLnBrk="1" latinLnBrk="0" hangingPunct="1">
              <a:buFont typeface="+mj-lt"/>
              <a:buAutoNum type="arabicPeriod"/>
            </a:pPr>
            <a:r>
              <a:rPr lang="en-NZ" sz="2400" kern="1200" spc="-150" dirty="0">
                <a:solidFill>
                  <a:schemeClr val="tx1"/>
                </a:solidFill>
                <a:effectLst/>
                <a:ea typeface="+mj-ea"/>
                <a:cs typeface="+mj-cs"/>
              </a:rPr>
              <a:t>Omicron environment</a:t>
            </a:r>
          </a:p>
          <a:p>
            <a:pPr marL="457200" lvl="0" indent="-457200" rtl="0" eaLnBrk="1" latinLnBrk="0" hangingPunct="1">
              <a:buFont typeface="+mj-lt"/>
              <a:buAutoNum type="arabicPeriod"/>
            </a:pPr>
            <a:r>
              <a:rPr lang="en-NZ" sz="2400" kern="1200" spc="-150" dirty="0">
                <a:solidFill>
                  <a:schemeClr val="tx1"/>
                </a:solidFill>
                <a:effectLst/>
                <a:ea typeface="+mj-ea"/>
                <a:cs typeface="+mj-cs"/>
              </a:rPr>
              <a:t>Contract position </a:t>
            </a:r>
            <a:endParaRPr lang="en-NZ" sz="2400" dirty="0">
              <a:effectLst/>
            </a:endParaRPr>
          </a:p>
          <a:p>
            <a:pPr marL="457200" indent="-457200">
              <a:buFont typeface="+mj-lt"/>
              <a:buAutoNum type="arabicPeriod"/>
            </a:pPr>
            <a:r>
              <a:rPr lang="en-US" sz="2400" kern="1200" spc="-150" dirty="0">
                <a:solidFill>
                  <a:schemeClr val="tx1"/>
                </a:solidFill>
                <a:effectLst/>
                <a:ea typeface="+mj-ea"/>
                <a:cs typeface="+mj-cs"/>
              </a:rPr>
              <a:t>Delay and disruption</a:t>
            </a:r>
          </a:p>
          <a:p>
            <a:pPr marL="914400" lvl="1" indent="-457200">
              <a:buFont typeface="+mj-lt"/>
              <a:buAutoNum type="alphaLcParenR"/>
            </a:pPr>
            <a:r>
              <a:rPr lang="en-US" sz="2000" spc="-150" dirty="0">
                <a:ea typeface="+mj-ea"/>
                <a:cs typeface="+mj-cs"/>
              </a:rPr>
              <a:t>Assessing effects</a:t>
            </a:r>
          </a:p>
          <a:p>
            <a:pPr marL="914400" lvl="1" indent="-457200">
              <a:buFont typeface="+mj-lt"/>
              <a:buAutoNum type="alphaLcParenR"/>
            </a:pPr>
            <a:r>
              <a:rPr lang="en-US" sz="2000" spc="-150" dirty="0">
                <a:ea typeface="+mj-ea"/>
                <a:cs typeface="+mj-cs"/>
              </a:rPr>
              <a:t>Approaches to measure</a:t>
            </a:r>
          </a:p>
          <a:p>
            <a:pPr marL="914400" lvl="1" indent="-457200">
              <a:buFont typeface="+mj-lt"/>
              <a:buAutoNum type="alphaLcParenR"/>
            </a:pPr>
            <a:r>
              <a:rPr lang="en-US" sz="2000" spc="-150" dirty="0">
                <a:ea typeface="+mj-ea"/>
                <a:cs typeface="+mj-cs"/>
              </a:rPr>
              <a:t>Claiming EOTs</a:t>
            </a:r>
          </a:p>
        </p:txBody>
      </p:sp>
    </p:spTree>
    <p:extLst>
      <p:ext uri="{BB962C8B-B14F-4D97-AF65-F5344CB8AC3E}">
        <p14:creationId xmlns:p14="http://schemas.microsoft.com/office/powerpoint/2010/main" val="20250427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Covid, Delta and Omicron – Contractors View</a:t>
            </a:r>
          </a:p>
        </p:txBody>
      </p:sp>
    </p:spTree>
    <p:extLst>
      <p:ext uri="{BB962C8B-B14F-4D97-AF65-F5344CB8AC3E}">
        <p14:creationId xmlns:p14="http://schemas.microsoft.com/office/powerpoint/2010/main" val="3059316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3B71B-A510-DE67-4222-0A54CBA53EBC}"/>
              </a:ext>
            </a:extLst>
          </p:cNvPr>
          <p:cNvSpPr>
            <a:spLocks noGrp="1"/>
          </p:cNvSpPr>
          <p:nvPr>
            <p:ph type="title"/>
          </p:nvPr>
        </p:nvSpPr>
        <p:spPr/>
        <p:txBody>
          <a:bodyPr/>
          <a:lstStyle/>
          <a:p>
            <a:r>
              <a:rPr lang="en-US" dirty="0"/>
              <a:t>State of Contracts – Mixed Bag</a:t>
            </a:r>
          </a:p>
        </p:txBody>
      </p:sp>
      <p:sp>
        <p:nvSpPr>
          <p:cNvPr id="3" name="Content Placeholder 2">
            <a:extLst>
              <a:ext uri="{FF2B5EF4-FFF2-40B4-BE49-F238E27FC236}">
                <a16:creationId xmlns:a16="http://schemas.microsoft.com/office/drawing/2014/main" id="{07258C25-9AD2-E263-F997-F737E70BA0E8}"/>
              </a:ext>
            </a:extLst>
          </p:cNvPr>
          <p:cNvSpPr>
            <a:spLocks noGrp="1"/>
          </p:cNvSpPr>
          <p:nvPr>
            <p:ph idx="1"/>
          </p:nvPr>
        </p:nvSpPr>
        <p:spPr>
          <a:xfrm>
            <a:off x="3687298" y="693511"/>
            <a:ext cx="7758752" cy="5734789"/>
          </a:xfrm>
        </p:spPr>
        <p:txBody>
          <a:bodyPr>
            <a:normAutofit fontScale="92500" lnSpcReduction="20000"/>
          </a:bodyPr>
          <a:lstStyle/>
          <a:p>
            <a:pPr marL="285750" indent="-228600">
              <a:spcBef>
                <a:spcPts val="0"/>
              </a:spcBef>
              <a:spcAft>
                <a:spcPts val="600"/>
              </a:spcAft>
              <a:buFont typeface="Arial,Sans-Serif" pitchFamily="18" charset="2"/>
              <a:buChar char="•"/>
            </a:pPr>
            <a:r>
              <a:rPr lang="en-US" dirty="0">
                <a:ea typeface="+mn-lt"/>
                <a:cs typeface="+mn-lt"/>
              </a:rPr>
              <a:t>Pre Covid-Contracts still being worked on.</a:t>
            </a:r>
          </a:p>
          <a:p>
            <a:pPr marL="285750" indent="-228600">
              <a:spcBef>
                <a:spcPts val="0"/>
              </a:spcBef>
              <a:spcAft>
                <a:spcPts val="600"/>
              </a:spcAft>
              <a:buFont typeface="Arial,Sans-Serif" pitchFamily="18" charset="2"/>
              <a:buChar char="•"/>
            </a:pPr>
            <a:r>
              <a:rPr lang="en-US" dirty="0">
                <a:ea typeface="+mn-lt"/>
                <a:cs typeface="+mn-lt"/>
              </a:rPr>
              <a:t>Post March 20 - Contracts that refer to :</a:t>
            </a:r>
          </a:p>
          <a:p>
            <a:pPr marL="788670" lvl="1" indent="-228600">
              <a:spcBef>
                <a:spcPts val="0"/>
              </a:spcBef>
              <a:spcAft>
                <a:spcPts val="600"/>
              </a:spcAft>
              <a:buFont typeface="Arial,Sans-Serif" pitchFamily="18" charset="2"/>
              <a:buChar char="•"/>
            </a:pPr>
            <a:r>
              <a:rPr lang="en-US" dirty="0">
                <a:ea typeface="+mn-lt"/>
                <a:cs typeface="+mn-lt"/>
              </a:rPr>
              <a:t>various levels of Lockdown.</a:t>
            </a:r>
            <a:endParaRPr lang="en-US"/>
          </a:p>
          <a:p>
            <a:pPr marL="788670" lvl="1" indent="-228600">
              <a:spcBef>
                <a:spcPts val="0"/>
              </a:spcBef>
              <a:spcAft>
                <a:spcPts val="600"/>
              </a:spcAft>
              <a:buFont typeface="Arial,Sans-Serif" pitchFamily="18" charset="2"/>
              <a:buChar char="•"/>
            </a:pPr>
            <a:r>
              <a:rPr lang="en-US" dirty="0">
                <a:ea typeface="+mn-lt"/>
                <a:cs typeface="+mn-lt"/>
              </a:rPr>
              <a:t> traffic lights</a:t>
            </a:r>
          </a:p>
          <a:p>
            <a:pPr marL="788670" lvl="1" indent="-228600">
              <a:spcBef>
                <a:spcPts val="0"/>
              </a:spcBef>
              <a:spcAft>
                <a:spcPts val="600"/>
              </a:spcAft>
              <a:buFont typeface="Arial,Sans-Serif" pitchFamily="18" charset="2"/>
              <a:buChar char="•"/>
            </a:pPr>
            <a:r>
              <a:rPr lang="en-US" dirty="0">
                <a:ea typeface="+mn-lt"/>
                <a:cs typeface="+mn-lt"/>
              </a:rPr>
              <a:t> Govt restrictions.</a:t>
            </a:r>
          </a:p>
          <a:p>
            <a:pPr marL="285750" indent="-228600">
              <a:spcBef>
                <a:spcPts val="0"/>
              </a:spcBef>
              <a:spcAft>
                <a:spcPts val="600"/>
              </a:spcAft>
              <a:buFont typeface="Arial,Sans-Serif" pitchFamily="18" charset="2"/>
              <a:buChar char="•"/>
            </a:pPr>
            <a:r>
              <a:rPr lang="en-NZ" dirty="0">
                <a:ea typeface="+mn-lt"/>
                <a:cs typeface="+mn-lt"/>
              </a:rPr>
              <a:t>Government have a more project friendly position</a:t>
            </a:r>
            <a:endParaRPr lang="en-US" dirty="0">
              <a:ea typeface="+mn-lt"/>
              <a:cs typeface="+mn-lt"/>
            </a:endParaRPr>
          </a:p>
          <a:p>
            <a:pPr marL="285750" indent="-228600">
              <a:spcBef>
                <a:spcPts val="0"/>
              </a:spcBef>
              <a:spcAft>
                <a:spcPts val="600"/>
              </a:spcAft>
              <a:buFont typeface="Arial,Sans-Serif" pitchFamily="18" charset="2"/>
              <a:buChar char="•"/>
            </a:pPr>
            <a:r>
              <a:rPr lang="en-NZ" dirty="0">
                <a:ea typeface="+mn-lt"/>
                <a:cs typeface="+mn-lt"/>
              </a:rPr>
              <a:t>Commercial contracts – more focussed on the $$ and who wears the costs.</a:t>
            </a:r>
            <a:endParaRPr lang="en-US" dirty="0">
              <a:ea typeface="+mn-lt"/>
              <a:cs typeface="+mn-lt"/>
            </a:endParaRPr>
          </a:p>
          <a:p>
            <a:pPr marL="285750" indent="-228600">
              <a:spcBef>
                <a:spcPts val="0"/>
              </a:spcBef>
              <a:spcAft>
                <a:spcPts val="600"/>
              </a:spcAft>
              <a:buFont typeface="Arial,Sans-Serif" pitchFamily="18" charset="2"/>
              <a:buChar char="•"/>
            </a:pPr>
            <a:r>
              <a:rPr lang="en-US" dirty="0">
                <a:ea typeface="+mn-lt"/>
                <a:cs typeface="+mn-lt"/>
              </a:rPr>
              <a:t>Generally clear who bears the risk.</a:t>
            </a:r>
            <a:endParaRPr lang="en-NZ" dirty="0">
              <a:ea typeface="+mn-lt"/>
              <a:cs typeface="+mn-lt"/>
            </a:endParaRPr>
          </a:p>
          <a:p>
            <a:pPr marL="285750" indent="-228600">
              <a:spcBef>
                <a:spcPts val="0"/>
              </a:spcBef>
              <a:spcAft>
                <a:spcPts val="600"/>
              </a:spcAft>
              <a:buFont typeface="Arial,Sans-Serif" pitchFamily="18" charset="2"/>
              <a:buChar char="•"/>
            </a:pPr>
            <a:r>
              <a:rPr lang="en-NZ" dirty="0">
                <a:ea typeface="+mn-lt"/>
                <a:cs typeface="+mn-lt"/>
              </a:rPr>
              <a:t>Still plenty of variances and always worth tagging at tender stage.</a:t>
            </a:r>
            <a:endParaRPr lang="en-US" dirty="0">
              <a:ea typeface="+mn-lt"/>
              <a:cs typeface="+mn-lt"/>
            </a:endParaRPr>
          </a:p>
          <a:p>
            <a:pPr marL="285750" indent="-228600">
              <a:spcBef>
                <a:spcPts val="0"/>
              </a:spcBef>
              <a:spcAft>
                <a:spcPts val="600"/>
              </a:spcAft>
              <a:buFont typeface="Arial,Sans-Serif" pitchFamily="18" charset="2"/>
              <a:buChar char="•"/>
            </a:pPr>
            <a:r>
              <a:rPr lang="en-US" dirty="0">
                <a:ea typeface="+mn-lt"/>
                <a:cs typeface="+mn-lt"/>
              </a:rPr>
              <a:t>Variable relief:</a:t>
            </a:r>
          </a:p>
          <a:p>
            <a:pPr marL="742950" lvl="1" indent="-228600">
              <a:spcBef>
                <a:spcPts val="0"/>
              </a:spcBef>
              <a:spcAft>
                <a:spcPts val="600"/>
              </a:spcAft>
              <a:buFont typeface="Arial,Sans-Serif" pitchFamily="18" charset="2"/>
              <a:buChar char="•"/>
            </a:pPr>
            <a:r>
              <a:rPr lang="en-US" dirty="0">
                <a:ea typeface="+mn-lt"/>
                <a:cs typeface="+mn-lt"/>
              </a:rPr>
              <a:t>Time &amp; Costs – full or partial</a:t>
            </a:r>
          </a:p>
          <a:p>
            <a:pPr marL="742950" lvl="1" indent="-228600">
              <a:spcBef>
                <a:spcPts val="0"/>
              </a:spcBef>
              <a:spcAft>
                <a:spcPts val="600"/>
              </a:spcAft>
              <a:buFont typeface="Arial,Sans-Serif" pitchFamily="18" charset="2"/>
              <a:buChar char="•"/>
            </a:pPr>
            <a:r>
              <a:rPr lang="en-US" dirty="0">
                <a:ea typeface="+mn-lt"/>
                <a:cs typeface="+mn-lt"/>
              </a:rPr>
              <a:t>Some give escalation relief</a:t>
            </a:r>
          </a:p>
          <a:p>
            <a:pPr marL="742950" lvl="1" indent="-228600">
              <a:spcBef>
                <a:spcPts val="0"/>
              </a:spcBef>
              <a:spcAft>
                <a:spcPts val="600"/>
              </a:spcAft>
              <a:buFont typeface="Arial,Sans-Serif" pitchFamily="18" charset="2"/>
              <a:buChar char="•"/>
            </a:pPr>
            <a:r>
              <a:rPr lang="en-US" dirty="0">
                <a:ea typeface="+mn-lt"/>
                <a:cs typeface="+mn-lt"/>
              </a:rPr>
              <a:t>Onsite costs only</a:t>
            </a:r>
          </a:p>
          <a:p>
            <a:pPr marL="742950" lvl="1" indent="-228600">
              <a:spcBef>
                <a:spcPts val="0"/>
              </a:spcBef>
              <a:spcAft>
                <a:spcPts val="600"/>
              </a:spcAft>
              <a:buFont typeface="Arial,Sans-Serif" pitchFamily="18" charset="2"/>
              <a:buChar char="•"/>
            </a:pPr>
            <a:r>
              <a:rPr lang="en-US" dirty="0">
                <a:ea typeface="+mn-lt"/>
                <a:cs typeface="+mn-lt"/>
              </a:rPr>
              <a:t>Time only</a:t>
            </a:r>
          </a:p>
          <a:p>
            <a:pPr marL="742950" lvl="1" indent="-228600">
              <a:spcBef>
                <a:spcPts val="0"/>
              </a:spcBef>
              <a:spcAft>
                <a:spcPts val="600"/>
              </a:spcAft>
              <a:buFont typeface="Arial,Sans-Serif" pitchFamily="18" charset="2"/>
              <a:buChar char="•"/>
            </a:pPr>
            <a:r>
              <a:rPr lang="en-US" dirty="0">
                <a:ea typeface="+mn-lt"/>
                <a:cs typeface="+mn-lt"/>
              </a:rPr>
              <a:t>No relief</a:t>
            </a:r>
            <a:endParaRPr lang="en-US" dirty="0"/>
          </a:p>
        </p:txBody>
      </p:sp>
    </p:spTree>
    <p:extLst>
      <p:ext uri="{BB962C8B-B14F-4D97-AF65-F5344CB8AC3E}">
        <p14:creationId xmlns:p14="http://schemas.microsoft.com/office/powerpoint/2010/main" val="31156326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EC747-5C22-9554-5A90-47DE27705BBC}"/>
              </a:ext>
            </a:extLst>
          </p:cNvPr>
          <p:cNvSpPr>
            <a:spLocks noGrp="1"/>
          </p:cNvSpPr>
          <p:nvPr>
            <p:ph type="title"/>
          </p:nvPr>
        </p:nvSpPr>
        <p:spPr/>
        <p:txBody>
          <a:bodyPr/>
          <a:lstStyle/>
          <a:p>
            <a:r>
              <a:rPr lang="en-US" dirty="0"/>
              <a:t>What to do if you’ve been impacted?</a:t>
            </a:r>
          </a:p>
        </p:txBody>
      </p:sp>
      <p:sp>
        <p:nvSpPr>
          <p:cNvPr id="3" name="Content Placeholder 2">
            <a:extLst>
              <a:ext uri="{FF2B5EF4-FFF2-40B4-BE49-F238E27FC236}">
                <a16:creationId xmlns:a16="http://schemas.microsoft.com/office/drawing/2014/main" id="{A0D52D0F-2CF4-07E6-056C-69F8F6251C06}"/>
              </a:ext>
            </a:extLst>
          </p:cNvPr>
          <p:cNvSpPr>
            <a:spLocks noGrp="1"/>
          </p:cNvSpPr>
          <p:nvPr>
            <p:ph idx="1"/>
          </p:nvPr>
        </p:nvSpPr>
        <p:spPr/>
        <p:txBody>
          <a:bodyPr/>
          <a:lstStyle/>
          <a:p>
            <a:r>
              <a:rPr lang="en-US" sz="2400" dirty="0"/>
              <a:t>Check your Contract.</a:t>
            </a:r>
          </a:p>
          <a:p>
            <a:r>
              <a:rPr lang="en-US" sz="2400" dirty="0"/>
              <a:t>Determine how and what has been impacted.</a:t>
            </a:r>
          </a:p>
          <a:p>
            <a:r>
              <a:rPr lang="en-US" sz="2400" dirty="0"/>
              <a:t>Check your contract.</a:t>
            </a:r>
          </a:p>
          <a:p>
            <a:r>
              <a:rPr lang="en-US" sz="2400" dirty="0">
                <a:ea typeface="+mn-lt"/>
                <a:cs typeface="+mn-lt"/>
              </a:rPr>
              <a:t>What relief is available?</a:t>
            </a:r>
            <a:endParaRPr lang="en-US" sz="2400" dirty="0"/>
          </a:p>
          <a:p>
            <a:r>
              <a:rPr lang="en-US" sz="2400" dirty="0"/>
              <a:t>Collate your records – staff/worker numbers, materials impacted, </a:t>
            </a:r>
            <a:r>
              <a:rPr lang="en-US" sz="2400" dirty="0" err="1"/>
              <a:t>programme</a:t>
            </a:r>
            <a:r>
              <a:rPr lang="en-US" sz="2400" dirty="0"/>
              <a:t> up to date?</a:t>
            </a:r>
          </a:p>
          <a:p>
            <a:r>
              <a:rPr lang="en-US" sz="2400" dirty="0"/>
              <a:t>Don’t be a postbox on Costs or supply chain costs</a:t>
            </a:r>
          </a:p>
          <a:p>
            <a:r>
              <a:rPr lang="en-US" sz="2400" dirty="0"/>
              <a:t>Get a notice out as soon as possible – either early warning or notice of delay.</a:t>
            </a:r>
          </a:p>
          <a:p>
            <a:endParaRPr lang="en-US" dirty="0"/>
          </a:p>
        </p:txBody>
      </p:sp>
    </p:spTree>
    <p:extLst>
      <p:ext uri="{BB962C8B-B14F-4D97-AF65-F5344CB8AC3E}">
        <p14:creationId xmlns:p14="http://schemas.microsoft.com/office/powerpoint/2010/main" val="18489896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86E00-13AD-95C2-A2C9-009F10959723}"/>
              </a:ext>
            </a:extLst>
          </p:cNvPr>
          <p:cNvSpPr>
            <a:spLocks noGrp="1"/>
          </p:cNvSpPr>
          <p:nvPr>
            <p:ph type="title"/>
          </p:nvPr>
        </p:nvSpPr>
        <p:spPr/>
        <p:txBody>
          <a:bodyPr/>
          <a:lstStyle/>
          <a:p>
            <a:r>
              <a:rPr lang="en-US" dirty="0"/>
              <a:t>Types of entitlement</a:t>
            </a:r>
          </a:p>
        </p:txBody>
      </p:sp>
      <p:sp>
        <p:nvSpPr>
          <p:cNvPr id="3" name="Content Placeholder 2">
            <a:extLst>
              <a:ext uri="{FF2B5EF4-FFF2-40B4-BE49-F238E27FC236}">
                <a16:creationId xmlns:a16="http://schemas.microsoft.com/office/drawing/2014/main" id="{07A756A1-6805-C37F-F309-007E6CD79537}"/>
              </a:ext>
            </a:extLst>
          </p:cNvPr>
          <p:cNvSpPr>
            <a:spLocks noGrp="1"/>
          </p:cNvSpPr>
          <p:nvPr>
            <p:ph idx="1"/>
          </p:nvPr>
        </p:nvSpPr>
        <p:spPr>
          <a:xfrm>
            <a:off x="3869268" y="864108"/>
            <a:ext cx="7724632" cy="5666550"/>
          </a:xfrm>
        </p:spPr>
        <p:txBody>
          <a:bodyPr vert="horz" lIns="91440" tIns="45720" rIns="91440" bIns="45720" rtlCol="0" anchor="t">
            <a:normAutofit fontScale="92500" lnSpcReduction="10000"/>
          </a:bodyPr>
          <a:lstStyle/>
          <a:p>
            <a:r>
              <a:rPr lang="en-US" dirty="0"/>
              <a:t>Costs incurred but no impact on critical path</a:t>
            </a:r>
          </a:p>
          <a:p>
            <a:pPr lvl="1"/>
            <a:r>
              <a:rPr lang="en-US" sz="2000" dirty="0">
                <a:ea typeface="+mn-lt"/>
                <a:cs typeface="+mn-lt"/>
              </a:rPr>
              <a:t>Check your contract</a:t>
            </a:r>
          </a:p>
          <a:p>
            <a:pPr lvl="1"/>
            <a:r>
              <a:rPr lang="en-US" sz="2000" dirty="0">
                <a:ea typeface="+mn-lt"/>
                <a:cs typeface="+mn-lt"/>
              </a:rPr>
              <a:t>A Variation may still have occurred (deemed Variation)</a:t>
            </a:r>
          </a:p>
          <a:p>
            <a:pPr lvl="1"/>
            <a:r>
              <a:rPr lang="en-US" sz="2000" dirty="0">
                <a:ea typeface="+mn-lt"/>
                <a:cs typeface="+mn-lt"/>
              </a:rPr>
              <a:t>What notices and information do you need to comply with.</a:t>
            </a:r>
          </a:p>
          <a:p>
            <a:pPr lvl="1"/>
            <a:r>
              <a:rPr lang="en-US" sz="2000" dirty="0">
                <a:ea typeface="+mn-lt"/>
                <a:cs typeface="+mn-lt"/>
              </a:rPr>
              <a:t>Calculate the costs incurred in line with the Contract.</a:t>
            </a:r>
            <a:endParaRPr lang="en-US" sz="2000" dirty="0"/>
          </a:p>
          <a:p>
            <a:pPr lvl="1"/>
            <a:r>
              <a:rPr lang="en-US" sz="2000" dirty="0"/>
              <a:t>Due your due diligence on supply chain costs</a:t>
            </a:r>
          </a:p>
          <a:p>
            <a:r>
              <a:rPr lang="en-US" dirty="0" err="1"/>
              <a:t>Programme</a:t>
            </a:r>
            <a:r>
              <a:rPr lang="en-US" dirty="0"/>
              <a:t> and Cost impact.</a:t>
            </a:r>
          </a:p>
          <a:p>
            <a:pPr lvl="1"/>
            <a:r>
              <a:rPr lang="en-US" sz="2000" dirty="0"/>
              <a:t>Check your contract.</a:t>
            </a:r>
          </a:p>
          <a:p>
            <a:pPr lvl="1"/>
            <a:r>
              <a:rPr lang="en-US" sz="2000" dirty="0"/>
              <a:t>What notices and information do you need to comply with.</a:t>
            </a:r>
          </a:p>
          <a:p>
            <a:pPr lvl="1"/>
            <a:r>
              <a:rPr lang="en-US" sz="2000" dirty="0"/>
              <a:t>Has critical path been affected.</a:t>
            </a:r>
          </a:p>
          <a:p>
            <a:pPr lvl="1"/>
            <a:r>
              <a:rPr lang="en-US" sz="2000" dirty="0"/>
              <a:t>Is your </a:t>
            </a:r>
            <a:r>
              <a:rPr lang="en-US" sz="2000" dirty="0" err="1"/>
              <a:t>programme</a:t>
            </a:r>
            <a:r>
              <a:rPr lang="en-US" sz="2000" dirty="0"/>
              <a:t> up to date.</a:t>
            </a:r>
          </a:p>
          <a:p>
            <a:pPr lvl="1"/>
            <a:r>
              <a:rPr lang="en-US" sz="2000" dirty="0"/>
              <a:t>Demonstrate impact </a:t>
            </a:r>
          </a:p>
          <a:p>
            <a:pPr lvl="1"/>
            <a:r>
              <a:rPr lang="en-US" sz="2000" dirty="0"/>
              <a:t>Track impacted activities</a:t>
            </a:r>
          </a:p>
          <a:p>
            <a:pPr lvl="1"/>
            <a:r>
              <a:rPr lang="en-US" sz="2000" dirty="0"/>
              <a:t>Track trade specific site numbers – before and after the events</a:t>
            </a:r>
          </a:p>
          <a:p>
            <a:pPr lvl="1"/>
            <a:r>
              <a:rPr lang="en-US" sz="2000" dirty="0"/>
              <a:t>Put your notices in</a:t>
            </a:r>
          </a:p>
          <a:p>
            <a:pPr lvl="1"/>
            <a:r>
              <a:rPr lang="en-US" sz="2000" dirty="0"/>
              <a:t>Calculate costs incurred in line with Contract.</a:t>
            </a:r>
          </a:p>
          <a:p>
            <a:pPr lvl="1"/>
            <a:r>
              <a:rPr lang="en-US" sz="2000" dirty="0"/>
              <a:t>Do your due diligence on supply chain data</a:t>
            </a:r>
          </a:p>
          <a:p>
            <a:pPr lvl="1"/>
            <a:endParaRPr lang="en-US" dirty="0"/>
          </a:p>
          <a:p>
            <a:pPr marL="502920" lvl="1" indent="0">
              <a:buNone/>
            </a:pPr>
            <a:endParaRPr lang="en-US" dirty="0"/>
          </a:p>
          <a:p>
            <a:pPr lvl="1"/>
            <a:endParaRPr lang="en-US" dirty="0"/>
          </a:p>
          <a:p>
            <a:pPr lvl="1"/>
            <a:endParaRPr lang="en-US" dirty="0"/>
          </a:p>
        </p:txBody>
      </p:sp>
    </p:spTree>
    <p:extLst>
      <p:ext uri="{BB962C8B-B14F-4D97-AF65-F5344CB8AC3E}">
        <p14:creationId xmlns:p14="http://schemas.microsoft.com/office/powerpoint/2010/main" val="2434123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F9B76-16B0-4E48-1FE3-A34606912A41}"/>
              </a:ext>
            </a:extLst>
          </p:cNvPr>
          <p:cNvSpPr>
            <a:spLocks noGrp="1"/>
          </p:cNvSpPr>
          <p:nvPr>
            <p:ph type="title"/>
          </p:nvPr>
        </p:nvSpPr>
        <p:spPr>
          <a:xfrm>
            <a:off x="252919" y="1123837"/>
            <a:ext cx="3038467" cy="4714914"/>
          </a:xfrm>
        </p:spPr>
        <p:txBody>
          <a:bodyPr/>
          <a:lstStyle/>
          <a:p>
            <a:r>
              <a:rPr lang="en-US" dirty="0"/>
              <a:t>Subcontractors and Covid</a:t>
            </a:r>
          </a:p>
        </p:txBody>
      </p:sp>
      <p:sp>
        <p:nvSpPr>
          <p:cNvPr id="3" name="Content Placeholder 2">
            <a:extLst>
              <a:ext uri="{FF2B5EF4-FFF2-40B4-BE49-F238E27FC236}">
                <a16:creationId xmlns:a16="http://schemas.microsoft.com/office/drawing/2014/main" id="{FC693551-1CC3-28C2-A539-964527AF8D7D}"/>
              </a:ext>
            </a:extLst>
          </p:cNvPr>
          <p:cNvSpPr>
            <a:spLocks noGrp="1"/>
          </p:cNvSpPr>
          <p:nvPr>
            <p:ph idx="1"/>
          </p:nvPr>
        </p:nvSpPr>
        <p:spPr/>
        <p:txBody>
          <a:bodyPr/>
          <a:lstStyle/>
          <a:p>
            <a:pPr lvl="1"/>
            <a:r>
              <a:rPr lang="en-NZ" sz="2400" dirty="0">
                <a:ea typeface="+mn-lt"/>
                <a:cs typeface="+mn-lt"/>
              </a:rPr>
              <a:t>Some Clients, </a:t>
            </a:r>
            <a:r>
              <a:rPr lang="en-NZ" sz="2400" dirty="0" err="1">
                <a:ea typeface="+mn-lt"/>
                <a:cs typeface="+mn-lt"/>
              </a:rPr>
              <a:t>EtCs</a:t>
            </a:r>
            <a:r>
              <a:rPr lang="en-NZ" sz="2400" dirty="0">
                <a:ea typeface="+mn-lt"/>
                <a:cs typeface="+mn-lt"/>
              </a:rPr>
              <a:t>, Client QS – don’t seem to think that Subs have an entitlement,</a:t>
            </a:r>
            <a:endParaRPr lang="en-US" sz="2400">
              <a:ea typeface="+mn-lt"/>
              <a:cs typeface="+mn-lt"/>
            </a:endParaRPr>
          </a:p>
          <a:p>
            <a:pPr lvl="1"/>
            <a:r>
              <a:rPr lang="en-NZ" sz="2400" dirty="0">
                <a:ea typeface="+mn-lt"/>
                <a:cs typeface="+mn-lt"/>
              </a:rPr>
              <a:t>Head Contract:</a:t>
            </a:r>
            <a:endParaRPr lang="en-US" sz="2400">
              <a:ea typeface="+mn-lt"/>
              <a:cs typeface="+mn-lt"/>
            </a:endParaRPr>
          </a:p>
          <a:p>
            <a:pPr lvl="2"/>
            <a:r>
              <a:rPr lang="en-NZ" sz="2400" dirty="0">
                <a:ea typeface="+mn-lt"/>
                <a:cs typeface="+mn-lt"/>
              </a:rPr>
              <a:t>Does it exclude Subcontractors costs?</a:t>
            </a:r>
            <a:endParaRPr lang="en-US" sz="2400">
              <a:ea typeface="+mn-lt"/>
              <a:cs typeface="+mn-lt"/>
            </a:endParaRPr>
          </a:p>
          <a:p>
            <a:pPr lvl="2"/>
            <a:r>
              <a:rPr lang="en-NZ" sz="2400" dirty="0">
                <a:ea typeface="+mn-lt"/>
                <a:cs typeface="+mn-lt"/>
              </a:rPr>
              <a:t>If not, then claim in accordance with the Contract</a:t>
            </a:r>
            <a:endParaRPr lang="en-US" sz="2400">
              <a:ea typeface="+mn-lt"/>
              <a:cs typeface="+mn-lt"/>
            </a:endParaRPr>
          </a:p>
          <a:p>
            <a:pPr lvl="1"/>
            <a:r>
              <a:rPr lang="en-NZ" sz="2400" dirty="0">
                <a:ea typeface="+mn-lt"/>
                <a:cs typeface="+mn-lt"/>
              </a:rPr>
              <a:t>Subcontract:</a:t>
            </a:r>
            <a:endParaRPr lang="en-US" sz="2400">
              <a:ea typeface="+mn-lt"/>
              <a:cs typeface="+mn-lt"/>
            </a:endParaRPr>
          </a:p>
          <a:p>
            <a:pPr lvl="2"/>
            <a:r>
              <a:rPr lang="en-NZ" sz="2400" dirty="0">
                <a:ea typeface="+mn-lt"/>
                <a:cs typeface="+mn-lt"/>
              </a:rPr>
              <a:t>Check what you have contracted the supply chain to:</a:t>
            </a:r>
            <a:endParaRPr lang="en-US" sz="2400">
              <a:ea typeface="+mn-lt"/>
              <a:cs typeface="+mn-lt"/>
            </a:endParaRPr>
          </a:p>
          <a:p>
            <a:pPr lvl="2"/>
            <a:r>
              <a:rPr lang="en-NZ" sz="2400" dirty="0">
                <a:ea typeface="+mn-lt"/>
                <a:cs typeface="+mn-lt"/>
              </a:rPr>
              <a:t>May be conflicted to the Head contract position</a:t>
            </a:r>
            <a:endParaRPr lang="en-US" sz="2400" dirty="0">
              <a:ea typeface="+mn-lt"/>
              <a:cs typeface="+mn-lt"/>
            </a:endParaRPr>
          </a:p>
          <a:p>
            <a:r>
              <a:rPr lang="en-US" sz="2400" dirty="0">
                <a:ea typeface="+mn-lt"/>
                <a:cs typeface="+mn-lt"/>
              </a:rPr>
              <a:t>Carry out due diligence on supply chain claims before presenting</a:t>
            </a:r>
            <a:r>
              <a:rPr lang="en-US" dirty="0"/>
              <a:t>.</a:t>
            </a:r>
          </a:p>
        </p:txBody>
      </p:sp>
    </p:spTree>
    <p:extLst>
      <p:ext uri="{BB962C8B-B14F-4D97-AF65-F5344CB8AC3E}">
        <p14:creationId xmlns:p14="http://schemas.microsoft.com/office/powerpoint/2010/main" val="18423225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EBA9E-0FBA-4E62-9AD8-C7B7ECB1E3D8}"/>
              </a:ext>
            </a:extLst>
          </p:cNvPr>
          <p:cNvSpPr>
            <a:spLocks noGrp="1"/>
          </p:cNvSpPr>
          <p:nvPr>
            <p:ph type="title"/>
          </p:nvPr>
        </p:nvSpPr>
        <p:spPr/>
        <p:txBody>
          <a:bodyPr/>
          <a:lstStyle/>
          <a:p>
            <a:r>
              <a:rPr lang="en-US" dirty="0"/>
              <a:t>Current view of entitlement</a:t>
            </a:r>
          </a:p>
        </p:txBody>
      </p:sp>
      <p:sp>
        <p:nvSpPr>
          <p:cNvPr id="3" name="Content Placeholder 2">
            <a:extLst>
              <a:ext uri="{FF2B5EF4-FFF2-40B4-BE49-F238E27FC236}">
                <a16:creationId xmlns:a16="http://schemas.microsoft.com/office/drawing/2014/main" id="{F889E449-BFA3-0F06-C6B2-530BDF4B510C}"/>
              </a:ext>
            </a:extLst>
          </p:cNvPr>
          <p:cNvSpPr>
            <a:spLocks noGrp="1"/>
          </p:cNvSpPr>
          <p:nvPr>
            <p:ph idx="1"/>
          </p:nvPr>
        </p:nvSpPr>
        <p:spPr>
          <a:xfrm>
            <a:off x="3869268" y="864108"/>
            <a:ext cx="7849736" cy="5837146"/>
          </a:xfrm>
        </p:spPr>
        <p:txBody>
          <a:bodyPr>
            <a:normAutofit/>
          </a:bodyPr>
          <a:lstStyle/>
          <a:p>
            <a:r>
              <a:rPr lang="en-NZ" sz="2400" dirty="0">
                <a:ea typeface="+mn-lt"/>
                <a:cs typeface="+mn-lt"/>
              </a:rPr>
              <a:t>Go to the top of the tree for dialogue.</a:t>
            </a:r>
            <a:endParaRPr lang="en-US" sz="2400" dirty="0">
              <a:ea typeface="+mn-lt"/>
              <a:cs typeface="+mn-lt"/>
            </a:endParaRPr>
          </a:p>
          <a:p>
            <a:r>
              <a:rPr lang="en-NZ" sz="2400" dirty="0">
                <a:ea typeface="+mn-lt"/>
                <a:cs typeface="+mn-lt"/>
              </a:rPr>
              <a:t>Current </a:t>
            </a:r>
            <a:r>
              <a:rPr lang="en-NZ" sz="2400" dirty="0" err="1">
                <a:ea typeface="+mn-lt"/>
                <a:cs typeface="+mn-lt"/>
              </a:rPr>
              <a:t>EtC</a:t>
            </a:r>
            <a:r>
              <a:rPr lang="en-NZ" sz="2400" dirty="0">
                <a:ea typeface="+mn-lt"/>
                <a:cs typeface="+mn-lt"/>
              </a:rPr>
              <a:t>/ </a:t>
            </a:r>
            <a:r>
              <a:rPr lang="en-NZ" sz="2400" dirty="0" err="1">
                <a:ea typeface="+mn-lt"/>
                <a:cs typeface="+mn-lt"/>
              </a:rPr>
              <a:t>EtC</a:t>
            </a:r>
            <a:r>
              <a:rPr lang="en-NZ" sz="2400" dirty="0">
                <a:ea typeface="+mn-lt"/>
                <a:cs typeface="+mn-lt"/>
              </a:rPr>
              <a:t> reps view of entitlement</a:t>
            </a:r>
            <a:endParaRPr lang="en-US" sz="2400">
              <a:ea typeface="+mn-lt"/>
              <a:cs typeface="+mn-lt"/>
            </a:endParaRPr>
          </a:p>
          <a:p>
            <a:pPr lvl="1"/>
            <a:r>
              <a:rPr lang="en-NZ" sz="2400" dirty="0">
                <a:ea typeface="+mn-lt"/>
                <a:cs typeface="+mn-lt"/>
              </a:rPr>
              <a:t>Still mixed – client’s interest or projects interest.</a:t>
            </a:r>
            <a:endParaRPr lang="en-US" sz="2400">
              <a:ea typeface="+mn-lt"/>
              <a:cs typeface="+mn-lt"/>
            </a:endParaRPr>
          </a:p>
          <a:p>
            <a:pPr lvl="1"/>
            <a:r>
              <a:rPr lang="en-NZ" sz="2400" dirty="0">
                <a:ea typeface="+mn-lt"/>
                <a:cs typeface="+mn-lt"/>
              </a:rPr>
              <a:t>Strange view on definition of costs</a:t>
            </a:r>
            <a:endParaRPr lang="en-US" sz="2400">
              <a:ea typeface="+mn-lt"/>
              <a:cs typeface="+mn-lt"/>
            </a:endParaRPr>
          </a:p>
          <a:p>
            <a:pPr lvl="2"/>
            <a:r>
              <a:rPr lang="en-NZ" sz="2400" dirty="0">
                <a:ea typeface="+mn-lt"/>
                <a:cs typeface="+mn-lt"/>
              </a:rPr>
              <a:t>‘standard variation’ – no problem</a:t>
            </a:r>
            <a:endParaRPr lang="en-US" sz="2400">
              <a:ea typeface="+mn-lt"/>
              <a:cs typeface="+mn-lt"/>
            </a:endParaRPr>
          </a:p>
          <a:p>
            <a:pPr lvl="2"/>
            <a:r>
              <a:rPr lang="en-NZ" sz="2400" dirty="0">
                <a:ea typeface="+mn-lt"/>
                <a:cs typeface="+mn-lt"/>
              </a:rPr>
              <a:t>‘Covid Variation’ – Costs are not the same</a:t>
            </a:r>
            <a:endParaRPr lang="en-US" sz="2400">
              <a:ea typeface="+mn-lt"/>
              <a:cs typeface="+mn-lt"/>
            </a:endParaRPr>
          </a:p>
          <a:p>
            <a:pPr lvl="1"/>
            <a:r>
              <a:rPr lang="en-NZ" sz="2400" dirty="0">
                <a:ea typeface="+mn-lt"/>
                <a:cs typeface="+mn-lt"/>
              </a:rPr>
              <a:t>Tending to negotiate on behalf of client rather than applying the Contract</a:t>
            </a:r>
            <a:endParaRPr lang="en-US" sz="2400">
              <a:ea typeface="+mn-lt"/>
              <a:cs typeface="+mn-lt"/>
            </a:endParaRPr>
          </a:p>
          <a:p>
            <a:r>
              <a:rPr lang="en-NZ" sz="2400" dirty="0">
                <a:ea typeface="+mn-lt"/>
                <a:cs typeface="+mn-lt"/>
              </a:rPr>
              <a:t>Consultant QS</a:t>
            </a:r>
            <a:endParaRPr lang="en-US" sz="2400">
              <a:ea typeface="+mn-lt"/>
              <a:cs typeface="+mn-lt"/>
            </a:endParaRPr>
          </a:p>
          <a:p>
            <a:pPr lvl="1"/>
            <a:r>
              <a:rPr lang="en-NZ" sz="2400" dirty="0">
                <a:ea typeface="+mn-lt"/>
                <a:cs typeface="+mn-lt"/>
              </a:rPr>
              <a:t>Generally, best not to engage with them on Covid</a:t>
            </a:r>
            <a:endParaRPr lang="en-US" sz="2400">
              <a:ea typeface="+mn-lt"/>
              <a:cs typeface="+mn-lt"/>
            </a:endParaRPr>
          </a:p>
          <a:p>
            <a:r>
              <a:rPr lang="en-US" sz="2400" dirty="0">
                <a:ea typeface="+mn-lt"/>
                <a:cs typeface="+mn-lt"/>
              </a:rPr>
              <a:t>Direct engagement with Clients</a:t>
            </a:r>
          </a:p>
          <a:p>
            <a:pPr lvl="1"/>
            <a:r>
              <a:rPr lang="en-US" sz="2400" dirty="0">
                <a:ea typeface="+mn-lt"/>
                <a:cs typeface="+mn-lt"/>
              </a:rPr>
              <a:t>Direct engagement may be best option.</a:t>
            </a:r>
            <a:endParaRPr lang="en-US" dirty="0"/>
          </a:p>
          <a:p>
            <a:r>
              <a:rPr lang="en-US" sz="2400" dirty="0"/>
              <a:t>Haven't heard of a Covid claim going beyond the Contract yet.</a:t>
            </a:r>
          </a:p>
          <a:p>
            <a:endParaRPr lang="en-US" sz="2400" dirty="0"/>
          </a:p>
          <a:p>
            <a:pPr lvl="1"/>
            <a:endParaRPr lang="en-US" sz="2400" dirty="0"/>
          </a:p>
        </p:txBody>
      </p:sp>
    </p:spTree>
    <p:extLst>
      <p:ext uri="{BB962C8B-B14F-4D97-AF65-F5344CB8AC3E}">
        <p14:creationId xmlns:p14="http://schemas.microsoft.com/office/powerpoint/2010/main" val="24038991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75217-DD18-44E1-B26A-34191B5DCFF2}"/>
              </a:ext>
            </a:extLst>
          </p:cNvPr>
          <p:cNvSpPr>
            <a:spLocks noGrp="1"/>
          </p:cNvSpPr>
          <p:nvPr>
            <p:ph type="title"/>
          </p:nvPr>
        </p:nvSpPr>
        <p:spPr/>
        <p:txBody>
          <a:bodyPr/>
          <a:lstStyle/>
          <a:p>
            <a:r>
              <a:rPr lang="en-US" dirty="0"/>
              <a:t>What's Next?</a:t>
            </a:r>
          </a:p>
        </p:txBody>
      </p:sp>
      <p:sp>
        <p:nvSpPr>
          <p:cNvPr id="3" name="Content Placeholder 2">
            <a:extLst>
              <a:ext uri="{FF2B5EF4-FFF2-40B4-BE49-F238E27FC236}">
                <a16:creationId xmlns:a16="http://schemas.microsoft.com/office/drawing/2014/main" id="{2BFFD01E-F811-B043-72C6-94A2CD13A6C2}"/>
              </a:ext>
            </a:extLst>
          </p:cNvPr>
          <p:cNvSpPr>
            <a:spLocks noGrp="1"/>
          </p:cNvSpPr>
          <p:nvPr>
            <p:ph idx="1"/>
          </p:nvPr>
        </p:nvSpPr>
        <p:spPr/>
        <p:txBody>
          <a:bodyPr>
            <a:normAutofit lnSpcReduction="10000"/>
          </a:bodyPr>
          <a:lstStyle/>
          <a:p>
            <a:r>
              <a:rPr lang="en-US" sz="2800" dirty="0"/>
              <a:t>Material ordering earlier and earlier.</a:t>
            </a:r>
            <a:endParaRPr lang="en-US" dirty="0"/>
          </a:p>
          <a:p>
            <a:r>
              <a:rPr lang="en-US" sz="2800" dirty="0"/>
              <a:t>Clients paying for offsite as soon as its </a:t>
            </a:r>
            <a:r>
              <a:rPr lang="en-US" sz="2800"/>
              <a:t>available &amp; paying deposits.</a:t>
            </a:r>
            <a:endParaRPr lang="en-US" sz="2800" dirty="0"/>
          </a:p>
          <a:p>
            <a:r>
              <a:rPr lang="en-US" sz="2800"/>
              <a:t>Off-site storage facilities</a:t>
            </a:r>
            <a:endParaRPr lang="en-US" sz="2800" dirty="0"/>
          </a:p>
          <a:p>
            <a:r>
              <a:rPr lang="en-US" sz="2800"/>
              <a:t>Covid/Omicron impacts will </a:t>
            </a:r>
            <a:r>
              <a:rPr lang="en-US" sz="2800" dirty="0"/>
              <a:t>be here for a while.</a:t>
            </a:r>
            <a:endParaRPr lang="en-US"/>
          </a:p>
          <a:p>
            <a:r>
              <a:rPr lang="en-US" sz="2800" dirty="0"/>
              <a:t>Potential ways of dealing with it:</a:t>
            </a:r>
          </a:p>
          <a:p>
            <a:pPr lvl="1"/>
            <a:r>
              <a:rPr lang="en-US" sz="2800" dirty="0"/>
              <a:t>Contractor takes a view in </a:t>
            </a:r>
            <a:r>
              <a:rPr lang="en-US" sz="2800" dirty="0" err="1"/>
              <a:t>programme</a:t>
            </a:r>
            <a:r>
              <a:rPr lang="en-US" sz="2800" dirty="0"/>
              <a:t> and costs – similar to wet weather?</a:t>
            </a:r>
          </a:p>
          <a:p>
            <a:pPr lvl="1"/>
            <a:r>
              <a:rPr lang="en-US" sz="2800" dirty="0"/>
              <a:t>Govt takes less of an interest, and it </a:t>
            </a:r>
            <a:r>
              <a:rPr lang="en-US" sz="2800"/>
              <a:t>becomes an industry issue?</a:t>
            </a:r>
          </a:p>
        </p:txBody>
      </p:sp>
    </p:spTree>
    <p:extLst>
      <p:ext uri="{BB962C8B-B14F-4D97-AF65-F5344CB8AC3E}">
        <p14:creationId xmlns:p14="http://schemas.microsoft.com/office/powerpoint/2010/main" val="37349460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C1C7E-AD67-272C-8875-DFC9BD3E5B9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8F5E4B5-EBF5-F326-243A-69498A3A0FAA}"/>
              </a:ext>
            </a:extLst>
          </p:cNvPr>
          <p:cNvSpPr>
            <a:spLocks noGrp="1"/>
          </p:cNvSpPr>
          <p:nvPr>
            <p:ph idx="1"/>
          </p:nvPr>
        </p:nvSpPr>
        <p:spPr/>
        <p:txBody>
          <a:bodyPr/>
          <a:lstStyle/>
          <a:p>
            <a:r>
              <a:rPr lang="en-US" sz="6600" dirty="0"/>
              <a:t>Questions?</a:t>
            </a:r>
          </a:p>
          <a:p>
            <a:r>
              <a:rPr lang="en-US" sz="6600" dirty="0"/>
              <a:t>Next Presenter</a:t>
            </a:r>
          </a:p>
          <a:p>
            <a:endParaRPr lang="en-US" dirty="0"/>
          </a:p>
        </p:txBody>
      </p:sp>
    </p:spTree>
    <p:extLst>
      <p:ext uri="{BB962C8B-B14F-4D97-AF65-F5344CB8AC3E}">
        <p14:creationId xmlns:p14="http://schemas.microsoft.com/office/powerpoint/2010/main" val="1590865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arge white building&#10;&#10;Description automatically generated">
            <a:extLst>
              <a:ext uri="{FF2B5EF4-FFF2-40B4-BE49-F238E27FC236}">
                <a16:creationId xmlns:a16="http://schemas.microsoft.com/office/drawing/2014/main" id="{FB4EF4E6-F3C1-423E-8945-5E8597D9B1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37072"/>
            <a:ext cx="12191999" cy="8495071"/>
          </a:xfrm>
          <a:prstGeom prst="rect">
            <a:avLst/>
          </a:prstGeom>
        </p:spPr>
      </p:pic>
      <p:sp>
        <p:nvSpPr>
          <p:cNvPr id="4" name="Rectangle 3">
            <a:extLst>
              <a:ext uri="{FF2B5EF4-FFF2-40B4-BE49-F238E27FC236}">
                <a16:creationId xmlns:a16="http://schemas.microsoft.com/office/drawing/2014/main" id="{DCD69214-DFC9-4FFF-897D-24C4EC240829}"/>
              </a:ext>
            </a:extLst>
          </p:cNvPr>
          <p:cNvSpPr/>
          <p:nvPr/>
        </p:nvSpPr>
        <p:spPr>
          <a:xfrm>
            <a:off x="-1" y="-1637072"/>
            <a:ext cx="12192000" cy="8495072"/>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pic>
        <p:nvPicPr>
          <p:cNvPr id="6" name="Picture 5">
            <a:extLst>
              <a:ext uri="{FF2B5EF4-FFF2-40B4-BE49-F238E27FC236}">
                <a16:creationId xmlns:a16="http://schemas.microsoft.com/office/drawing/2014/main" id="{EC7BB1A7-54CC-4F32-AF7A-81A1CF92AB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7935" y="2242060"/>
            <a:ext cx="5174958" cy="1552488"/>
          </a:xfrm>
          <a:prstGeom prst="rect">
            <a:avLst/>
          </a:prstGeom>
        </p:spPr>
      </p:pic>
      <p:sp>
        <p:nvSpPr>
          <p:cNvPr id="8" name="Rectangle 7">
            <a:extLst>
              <a:ext uri="{FF2B5EF4-FFF2-40B4-BE49-F238E27FC236}">
                <a16:creationId xmlns:a16="http://schemas.microsoft.com/office/drawing/2014/main" id="{DBAA4416-3961-4A99-BEE3-F5D048985CE8}"/>
              </a:ext>
            </a:extLst>
          </p:cNvPr>
          <p:cNvSpPr/>
          <p:nvPr/>
        </p:nvSpPr>
        <p:spPr>
          <a:xfrm>
            <a:off x="729842" y="520117"/>
            <a:ext cx="10796631" cy="588068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9774329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25D3EAF-01F3-4DC2-AA8B-5EA1B5EA8DF4}"/>
              </a:ext>
            </a:extLst>
          </p:cNvPr>
          <p:cNvPicPr>
            <a:picLocks noChangeAspect="1"/>
          </p:cNvPicPr>
          <p:nvPr/>
        </p:nvPicPr>
        <p:blipFill rotWithShape="1">
          <a:blip r:embed="rId2">
            <a:extLst>
              <a:ext uri="{28A0092B-C50C-407E-A947-70E740481C1C}">
                <a14:useLocalDpi xmlns:a14="http://schemas.microsoft.com/office/drawing/2010/main" val="0"/>
              </a:ext>
            </a:extLst>
          </a:blip>
          <a:srcRect b="51238"/>
          <a:stretch/>
        </p:blipFill>
        <p:spPr>
          <a:xfrm>
            <a:off x="-774548" y="-61250"/>
            <a:ext cx="18413047" cy="6949440"/>
          </a:xfrm>
          <a:prstGeom prst="rect">
            <a:avLst/>
          </a:prstGeom>
        </p:spPr>
      </p:pic>
      <p:sp>
        <p:nvSpPr>
          <p:cNvPr id="16" name="Text Placeholder 2">
            <a:extLst>
              <a:ext uri="{FF2B5EF4-FFF2-40B4-BE49-F238E27FC236}">
                <a16:creationId xmlns:a16="http://schemas.microsoft.com/office/drawing/2014/main" id="{BA66AAF7-BBAF-436D-A4B0-F608EA8DE367}"/>
              </a:ext>
            </a:extLst>
          </p:cNvPr>
          <p:cNvSpPr txBox="1">
            <a:spLocks/>
          </p:cNvSpPr>
          <p:nvPr/>
        </p:nvSpPr>
        <p:spPr>
          <a:xfrm>
            <a:off x="534785" y="572730"/>
            <a:ext cx="11122429" cy="373758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70000"/>
              </a:lnSpc>
            </a:pPr>
            <a:endParaRPr lang="en-US" sz="3600" dirty="0">
              <a:solidFill>
                <a:schemeClr val="bg1"/>
              </a:solidFill>
            </a:endParaRPr>
          </a:p>
          <a:p>
            <a:pPr>
              <a:lnSpc>
                <a:spcPct val="70000"/>
              </a:lnSpc>
            </a:pPr>
            <a:endParaRPr lang="en-US" sz="3600" dirty="0">
              <a:solidFill>
                <a:schemeClr val="bg1"/>
              </a:solidFill>
            </a:endParaRPr>
          </a:p>
          <a:p>
            <a:pPr>
              <a:lnSpc>
                <a:spcPct val="70000"/>
              </a:lnSpc>
            </a:pPr>
            <a:r>
              <a:rPr lang="en-US" sz="3600" dirty="0">
                <a:solidFill>
                  <a:schemeClr val="bg1"/>
                </a:solidFill>
              </a:rPr>
              <a:t>Extensions of Time in the Omicron Environment</a:t>
            </a:r>
          </a:p>
          <a:p>
            <a:pPr>
              <a:lnSpc>
                <a:spcPct val="70000"/>
              </a:lnSpc>
            </a:pPr>
            <a:endParaRPr lang="en-US" sz="3600" dirty="0">
              <a:solidFill>
                <a:schemeClr val="bg1"/>
              </a:solidFill>
            </a:endParaRPr>
          </a:p>
          <a:p>
            <a:pPr>
              <a:lnSpc>
                <a:spcPct val="70000"/>
              </a:lnSpc>
            </a:pPr>
            <a:r>
              <a:rPr lang="en-US" sz="3600" dirty="0">
                <a:solidFill>
                  <a:schemeClr val="bg1"/>
                </a:solidFill>
              </a:rPr>
              <a:t>Engineer’s Perspective</a:t>
            </a:r>
          </a:p>
          <a:p>
            <a:pPr>
              <a:lnSpc>
                <a:spcPct val="70000"/>
              </a:lnSpc>
            </a:pPr>
            <a:endParaRPr lang="en-US" sz="3600" dirty="0">
              <a:solidFill>
                <a:schemeClr val="bg1"/>
              </a:solidFill>
            </a:endParaRPr>
          </a:p>
        </p:txBody>
      </p:sp>
      <p:sp>
        <p:nvSpPr>
          <p:cNvPr id="7" name="TextBox 6">
            <a:extLst>
              <a:ext uri="{FF2B5EF4-FFF2-40B4-BE49-F238E27FC236}">
                <a16:creationId xmlns:a16="http://schemas.microsoft.com/office/drawing/2014/main" id="{3A15DA46-013B-41BA-B702-BC2E0FABAD96}"/>
              </a:ext>
            </a:extLst>
          </p:cNvPr>
          <p:cNvSpPr txBox="1"/>
          <p:nvPr/>
        </p:nvSpPr>
        <p:spPr>
          <a:xfrm>
            <a:off x="1192116" y="5220683"/>
            <a:ext cx="6097348" cy="1064587"/>
          </a:xfrm>
          <a:prstGeom prst="rect">
            <a:avLst/>
          </a:prstGeom>
          <a:noFill/>
        </p:spPr>
        <p:txBody>
          <a:bodyPr wrap="square">
            <a:spAutoFit/>
          </a:bodyPr>
          <a:lstStyle/>
          <a:p>
            <a:pPr>
              <a:lnSpc>
                <a:spcPct val="70000"/>
              </a:lnSpc>
            </a:pPr>
            <a:endParaRPr lang="en-US" sz="1800" dirty="0">
              <a:solidFill>
                <a:schemeClr val="bg1"/>
              </a:solidFill>
              <a:latin typeface="Century Gothic" panose="020B0502020202020204" pitchFamily="34" charset="0"/>
            </a:endParaRPr>
          </a:p>
          <a:p>
            <a:pPr>
              <a:lnSpc>
                <a:spcPct val="70000"/>
              </a:lnSpc>
            </a:pPr>
            <a:endParaRPr lang="en-US" dirty="0">
              <a:solidFill>
                <a:schemeClr val="bg1"/>
              </a:solidFill>
              <a:latin typeface="Century Gothic" panose="020B0502020202020204" pitchFamily="34" charset="0"/>
            </a:endParaRPr>
          </a:p>
          <a:p>
            <a:pPr>
              <a:lnSpc>
                <a:spcPct val="70000"/>
              </a:lnSpc>
            </a:pPr>
            <a:endParaRPr lang="en-US" sz="1800" dirty="0">
              <a:solidFill>
                <a:schemeClr val="bg1"/>
              </a:solidFill>
              <a:latin typeface="Century Gothic" panose="020B0502020202020204" pitchFamily="34" charset="0"/>
            </a:endParaRPr>
          </a:p>
          <a:p>
            <a:pPr>
              <a:lnSpc>
                <a:spcPct val="70000"/>
              </a:lnSpc>
            </a:pPr>
            <a:endParaRPr lang="en-US" dirty="0">
              <a:solidFill>
                <a:schemeClr val="bg1"/>
              </a:solidFill>
              <a:latin typeface="Century Gothic" panose="020B0502020202020204" pitchFamily="34" charset="0"/>
            </a:endParaRPr>
          </a:p>
          <a:p>
            <a:pPr algn="ctr">
              <a:lnSpc>
                <a:spcPct val="70000"/>
              </a:lnSpc>
            </a:pPr>
            <a:r>
              <a:rPr lang="en-US" sz="1800" dirty="0">
                <a:solidFill>
                  <a:schemeClr val="bg1"/>
                </a:solidFill>
                <a:latin typeface="Century Gothic" panose="020B0502020202020204" pitchFamily="34" charset="0"/>
              </a:rPr>
              <a:t>06 April 2022</a:t>
            </a:r>
            <a:endParaRPr lang="en-US" dirty="0">
              <a:solidFill>
                <a:schemeClr val="bg1"/>
              </a:solidFill>
              <a:latin typeface="Century Gothic" panose="020B0502020202020204" pitchFamily="34" charset="0"/>
            </a:endParaRPr>
          </a:p>
        </p:txBody>
      </p:sp>
      <p:pic>
        <p:nvPicPr>
          <p:cNvPr id="2" name="Picture 1">
            <a:extLst>
              <a:ext uri="{FF2B5EF4-FFF2-40B4-BE49-F238E27FC236}">
                <a16:creationId xmlns:a16="http://schemas.microsoft.com/office/drawing/2014/main" id="{E2A7D122-777E-45B4-AE61-12440912CEB3}"/>
              </a:ext>
            </a:extLst>
          </p:cNvPr>
          <p:cNvPicPr>
            <a:picLocks noChangeAspect="1"/>
          </p:cNvPicPr>
          <p:nvPr/>
        </p:nvPicPr>
        <p:blipFill>
          <a:blip r:embed="rId3"/>
          <a:stretch>
            <a:fillRect/>
          </a:stretch>
        </p:blipFill>
        <p:spPr>
          <a:xfrm>
            <a:off x="8867280" y="5817904"/>
            <a:ext cx="2587977" cy="774259"/>
          </a:xfrm>
          <a:prstGeom prst="rect">
            <a:avLst/>
          </a:prstGeom>
        </p:spPr>
      </p:pic>
      <p:sp>
        <p:nvSpPr>
          <p:cNvPr id="8" name="TextBox 7">
            <a:extLst>
              <a:ext uri="{FF2B5EF4-FFF2-40B4-BE49-F238E27FC236}">
                <a16:creationId xmlns:a16="http://schemas.microsoft.com/office/drawing/2014/main" id="{F981C7E0-23DE-47DC-9972-A6309B8AAC42}"/>
              </a:ext>
            </a:extLst>
          </p:cNvPr>
          <p:cNvSpPr txBox="1"/>
          <p:nvPr/>
        </p:nvSpPr>
        <p:spPr>
          <a:xfrm>
            <a:off x="8145064" y="4506127"/>
            <a:ext cx="3333051" cy="1064587"/>
          </a:xfrm>
          <a:prstGeom prst="rect">
            <a:avLst/>
          </a:prstGeom>
          <a:noFill/>
        </p:spPr>
        <p:txBody>
          <a:bodyPr wrap="square">
            <a:spAutoFit/>
          </a:bodyPr>
          <a:lstStyle/>
          <a:p>
            <a:pPr>
              <a:lnSpc>
                <a:spcPct val="70000"/>
              </a:lnSpc>
            </a:pPr>
            <a:endParaRPr lang="en-US" sz="1800" dirty="0">
              <a:solidFill>
                <a:schemeClr val="bg1"/>
              </a:solidFill>
              <a:latin typeface="Century Gothic" panose="020B0502020202020204" pitchFamily="34" charset="0"/>
            </a:endParaRPr>
          </a:p>
          <a:p>
            <a:pPr>
              <a:lnSpc>
                <a:spcPct val="70000"/>
              </a:lnSpc>
            </a:pPr>
            <a:endParaRPr lang="en-US" dirty="0">
              <a:solidFill>
                <a:schemeClr val="bg1"/>
              </a:solidFill>
              <a:latin typeface="Century Gothic" panose="020B0502020202020204" pitchFamily="34" charset="0"/>
            </a:endParaRPr>
          </a:p>
          <a:p>
            <a:pPr>
              <a:lnSpc>
                <a:spcPct val="70000"/>
              </a:lnSpc>
            </a:pPr>
            <a:endParaRPr lang="en-US" sz="1800" dirty="0">
              <a:solidFill>
                <a:schemeClr val="bg1"/>
              </a:solidFill>
              <a:latin typeface="Century Gothic" panose="020B0502020202020204" pitchFamily="34" charset="0"/>
            </a:endParaRPr>
          </a:p>
          <a:p>
            <a:pPr>
              <a:lnSpc>
                <a:spcPct val="70000"/>
              </a:lnSpc>
            </a:pPr>
            <a:endParaRPr lang="en-US" dirty="0">
              <a:solidFill>
                <a:schemeClr val="bg1"/>
              </a:solidFill>
              <a:latin typeface="Century Gothic" panose="020B0502020202020204" pitchFamily="34" charset="0"/>
            </a:endParaRPr>
          </a:p>
          <a:p>
            <a:pPr algn="ctr">
              <a:lnSpc>
                <a:spcPct val="70000"/>
              </a:lnSpc>
            </a:pPr>
            <a:r>
              <a:rPr lang="en-US" sz="1800" dirty="0">
                <a:solidFill>
                  <a:schemeClr val="bg1"/>
                </a:solidFill>
                <a:latin typeface="Century Gothic" panose="020B0502020202020204" pitchFamily="34" charset="0"/>
              </a:rPr>
              <a:t>Graham Stanage</a:t>
            </a:r>
            <a:endParaRPr lang="en-US"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533353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0EAFC-01FC-4AD8-86AB-902C1F405F12}"/>
              </a:ext>
            </a:extLst>
          </p:cNvPr>
          <p:cNvSpPr>
            <a:spLocks noGrp="1"/>
          </p:cNvSpPr>
          <p:nvPr>
            <p:ph type="title"/>
          </p:nvPr>
        </p:nvSpPr>
        <p:spPr/>
        <p:txBody>
          <a:bodyPr/>
          <a:lstStyle/>
          <a:p>
            <a:r>
              <a:rPr lang="mi-NZ" sz="4400" kern="1200" spc="-150" dirty="0">
                <a:solidFill>
                  <a:schemeClr val="tx1"/>
                </a:solidFill>
                <a:effectLst/>
                <a:latin typeface="+mj-lt"/>
                <a:ea typeface="+mj-ea"/>
                <a:cs typeface="+mj-cs"/>
              </a:rPr>
              <a:t>Omicron environment</a:t>
            </a:r>
            <a:endParaRPr lang="en-NZ" dirty="0"/>
          </a:p>
        </p:txBody>
      </p:sp>
      <p:sp>
        <p:nvSpPr>
          <p:cNvPr id="3" name="Content Placeholder 2">
            <a:extLst>
              <a:ext uri="{FF2B5EF4-FFF2-40B4-BE49-F238E27FC236}">
                <a16:creationId xmlns:a16="http://schemas.microsoft.com/office/drawing/2014/main" id="{E75BCF37-E201-47FE-8E69-523CC83E3CB8}"/>
              </a:ext>
            </a:extLst>
          </p:cNvPr>
          <p:cNvSpPr>
            <a:spLocks noGrp="1"/>
          </p:cNvSpPr>
          <p:nvPr>
            <p:ph idx="1"/>
          </p:nvPr>
        </p:nvSpPr>
        <p:spPr>
          <a:xfrm>
            <a:off x="838200" y="1814474"/>
            <a:ext cx="10515600" cy="3503250"/>
          </a:xfrm>
        </p:spPr>
        <p:txBody>
          <a:bodyPr>
            <a:normAutofit/>
          </a:bodyPr>
          <a:lstStyle/>
          <a:p>
            <a:pPr marL="457200" lvl="0" indent="-457200" rtl="0" eaLnBrk="1" latinLnBrk="0" hangingPunct="1">
              <a:buFont typeface="Arial" panose="020B0604020202020204" pitchFamily="34" charset="0"/>
              <a:buChar char="•"/>
            </a:pPr>
            <a:r>
              <a:rPr lang="en-NZ" spc="-150" dirty="0">
                <a:ea typeface="+mj-ea"/>
                <a:cs typeface="+mj-cs"/>
              </a:rPr>
              <a:t>Changing situation</a:t>
            </a:r>
            <a:endParaRPr lang="en-NZ" kern="1200" spc="-150" dirty="0">
              <a:solidFill>
                <a:schemeClr val="tx1"/>
              </a:solidFill>
              <a:effectLst/>
              <a:ea typeface="+mj-ea"/>
              <a:cs typeface="+mj-cs"/>
            </a:endParaRPr>
          </a:p>
          <a:p>
            <a:pPr marL="457200" lvl="0" indent="-457200" rtl="0" eaLnBrk="1" latinLnBrk="0" hangingPunct="1">
              <a:buFont typeface="Arial" panose="020B0604020202020204" pitchFamily="34" charset="0"/>
              <a:buChar char="•"/>
            </a:pPr>
            <a:r>
              <a:rPr lang="en-NZ" spc="-150" dirty="0">
                <a:ea typeface="+mj-ea"/>
                <a:cs typeface="+mj-cs"/>
              </a:rPr>
              <a:t>More isolation requirements</a:t>
            </a:r>
          </a:p>
          <a:p>
            <a:pPr marL="457200" lvl="0" indent="-457200" rtl="0" eaLnBrk="1" latinLnBrk="0" hangingPunct="1">
              <a:buFont typeface="Arial" panose="020B0604020202020204" pitchFamily="34" charset="0"/>
              <a:buChar char="•"/>
            </a:pPr>
            <a:r>
              <a:rPr lang="en-NZ" spc="-150" dirty="0">
                <a:ea typeface="+mj-ea"/>
                <a:cs typeface="+mj-cs"/>
              </a:rPr>
              <a:t>Less ‘lockdown’ situations</a:t>
            </a:r>
          </a:p>
          <a:p>
            <a:pPr marL="457200" lvl="0" indent="-457200" rtl="0" eaLnBrk="1" latinLnBrk="0" hangingPunct="1">
              <a:buFont typeface="Arial" panose="020B0604020202020204" pitchFamily="34" charset="0"/>
              <a:buChar char="•"/>
            </a:pPr>
            <a:r>
              <a:rPr lang="en-NZ" spc="-150" dirty="0">
                <a:ea typeface="+mj-ea"/>
                <a:cs typeface="+mj-cs"/>
              </a:rPr>
              <a:t>10% - 20% of workforce isolating across businesses</a:t>
            </a:r>
          </a:p>
          <a:p>
            <a:pPr marL="457200" lvl="0" indent="-457200" rtl="0" eaLnBrk="1" latinLnBrk="0" hangingPunct="1">
              <a:buFont typeface="Arial" panose="020B0604020202020204" pitchFamily="34" charset="0"/>
              <a:buChar char="•"/>
            </a:pPr>
            <a:endParaRPr lang="en-NZ" sz="2200" kern="1200" spc="-150" dirty="0">
              <a:solidFill>
                <a:schemeClr val="tx1"/>
              </a:solidFill>
              <a:effectLst/>
              <a:ea typeface="+mj-ea"/>
              <a:cs typeface="+mj-cs"/>
            </a:endParaRPr>
          </a:p>
        </p:txBody>
      </p:sp>
    </p:spTree>
    <p:extLst>
      <p:ext uri="{BB962C8B-B14F-4D97-AF65-F5344CB8AC3E}">
        <p14:creationId xmlns:p14="http://schemas.microsoft.com/office/powerpoint/2010/main" val="14638775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3E57F7-8365-4C40-914D-F7C89AFEA9AC}"/>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881"/>
          <a:stretch/>
        </p:blipFill>
        <p:spPr>
          <a:xfrm>
            <a:off x="-207469" y="-116711"/>
            <a:ext cx="12399469" cy="6974712"/>
          </a:xfrm>
          <a:prstGeom prst="rect">
            <a:avLst/>
          </a:prstGeom>
        </p:spPr>
      </p:pic>
      <p:sp>
        <p:nvSpPr>
          <p:cNvPr id="2" name="Title 1">
            <a:extLst>
              <a:ext uri="{FF2B5EF4-FFF2-40B4-BE49-F238E27FC236}">
                <a16:creationId xmlns:a16="http://schemas.microsoft.com/office/drawing/2014/main" id="{F3C7CDE2-AC9B-4E8B-BB22-DC1A635E2A45}"/>
              </a:ext>
            </a:extLst>
          </p:cNvPr>
          <p:cNvSpPr>
            <a:spLocks noGrp="1"/>
          </p:cNvSpPr>
          <p:nvPr>
            <p:ph type="title"/>
          </p:nvPr>
        </p:nvSpPr>
        <p:spPr>
          <a:xfrm>
            <a:off x="838201" y="1065862"/>
            <a:ext cx="3161381" cy="4726276"/>
          </a:xfrm>
        </p:spPr>
        <p:txBody>
          <a:bodyPr>
            <a:normAutofit/>
          </a:bodyPr>
          <a:lstStyle/>
          <a:p>
            <a:pPr algn="ctr"/>
            <a:r>
              <a:rPr lang="en-NZ" sz="4000" b="1" dirty="0">
                <a:solidFill>
                  <a:srgbClr val="FFFFFF"/>
                </a:solidFill>
              </a:rPr>
              <a:t>KEY PRINCIPLES</a:t>
            </a:r>
          </a:p>
        </p:txBody>
      </p:sp>
      <p:sp>
        <p:nvSpPr>
          <p:cNvPr id="3" name="Content Placeholder 2">
            <a:extLst>
              <a:ext uri="{FF2B5EF4-FFF2-40B4-BE49-F238E27FC236}">
                <a16:creationId xmlns:a16="http://schemas.microsoft.com/office/drawing/2014/main" id="{12229241-41EB-43A4-BF11-32E7ED85215A}"/>
              </a:ext>
            </a:extLst>
          </p:cNvPr>
          <p:cNvSpPr>
            <a:spLocks noGrp="1"/>
          </p:cNvSpPr>
          <p:nvPr>
            <p:ph idx="1"/>
          </p:nvPr>
        </p:nvSpPr>
        <p:spPr>
          <a:xfrm>
            <a:off x="5150208" y="1065861"/>
            <a:ext cx="5891169" cy="5119785"/>
          </a:xfrm>
        </p:spPr>
        <p:txBody>
          <a:bodyPr anchor="ctr">
            <a:normAutofit fontScale="92500" lnSpcReduction="10000"/>
          </a:bodyPr>
          <a:lstStyle/>
          <a:p>
            <a:r>
              <a:rPr lang="en-NZ" dirty="0">
                <a:solidFill>
                  <a:srgbClr val="FFFFFF"/>
                </a:solidFill>
              </a:rPr>
              <a:t>Know your Contract – in particular its “Special Conditions”</a:t>
            </a:r>
          </a:p>
          <a:p>
            <a:r>
              <a:rPr lang="en-NZ" dirty="0">
                <a:solidFill>
                  <a:srgbClr val="FFFFFF"/>
                </a:solidFill>
              </a:rPr>
              <a:t>Understand what is giving grounds for the claim</a:t>
            </a:r>
          </a:p>
          <a:p>
            <a:r>
              <a:rPr lang="en-NZ" dirty="0">
                <a:solidFill>
                  <a:srgbClr val="FFFFFF"/>
                </a:solidFill>
              </a:rPr>
              <a:t>A change has occurred that has influenced the Contractor’s ability to deliver</a:t>
            </a:r>
          </a:p>
          <a:p>
            <a:pPr lvl="1"/>
            <a:r>
              <a:rPr lang="en-NZ" dirty="0">
                <a:solidFill>
                  <a:srgbClr val="FFFFFF"/>
                </a:solidFill>
              </a:rPr>
              <a:t>Effect on time </a:t>
            </a:r>
          </a:p>
          <a:p>
            <a:pPr lvl="1"/>
            <a:r>
              <a:rPr lang="en-NZ" dirty="0">
                <a:solidFill>
                  <a:srgbClr val="FFFFFF"/>
                </a:solidFill>
              </a:rPr>
              <a:t>Effect on cost</a:t>
            </a:r>
          </a:p>
          <a:p>
            <a:pPr lvl="1"/>
            <a:r>
              <a:rPr lang="en-NZ" dirty="0">
                <a:solidFill>
                  <a:srgbClr val="FFFFFF"/>
                </a:solidFill>
              </a:rPr>
              <a:t>Evidence of the effects can be presented</a:t>
            </a:r>
          </a:p>
          <a:p>
            <a:r>
              <a:rPr lang="en-NZ" dirty="0">
                <a:solidFill>
                  <a:srgbClr val="FFFFFF"/>
                </a:solidFill>
              </a:rPr>
              <a:t>Inform the Engineer &amp; Principal (</a:t>
            </a:r>
            <a:r>
              <a:rPr lang="en-NZ" dirty="0" err="1">
                <a:solidFill>
                  <a:srgbClr val="FFFFFF"/>
                </a:solidFill>
              </a:rPr>
              <a:t>NoD</a:t>
            </a:r>
            <a:r>
              <a:rPr lang="en-NZ" dirty="0">
                <a:solidFill>
                  <a:srgbClr val="FFFFFF"/>
                </a:solidFill>
              </a:rPr>
              <a:t>)</a:t>
            </a:r>
          </a:p>
          <a:p>
            <a:r>
              <a:rPr lang="en-NZ" dirty="0">
                <a:solidFill>
                  <a:srgbClr val="FFFFFF"/>
                </a:solidFill>
              </a:rPr>
              <a:t>Prepare claims thoroughly</a:t>
            </a:r>
          </a:p>
        </p:txBody>
      </p:sp>
    </p:spTree>
    <p:extLst>
      <p:ext uri="{BB962C8B-B14F-4D97-AF65-F5344CB8AC3E}">
        <p14:creationId xmlns:p14="http://schemas.microsoft.com/office/powerpoint/2010/main" val="12531079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25D3EAF-01F3-4DC2-AA8B-5EA1B5EA8DF4}"/>
              </a:ext>
            </a:extLst>
          </p:cNvPr>
          <p:cNvPicPr>
            <a:picLocks noChangeAspect="1"/>
          </p:cNvPicPr>
          <p:nvPr/>
        </p:nvPicPr>
        <p:blipFill rotWithShape="1">
          <a:blip r:embed="rId2">
            <a:extLst>
              <a:ext uri="{28A0092B-C50C-407E-A947-70E740481C1C}">
                <a14:useLocalDpi xmlns:a14="http://schemas.microsoft.com/office/drawing/2010/main" val="0"/>
              </a:ext>
            </a:extLst>
          </a:blip>
          <a:srcRect b="51238"/>
          <a:stretch/>
        </p:blipFill>
        <p:spPr>
          <a:xfrm>
            <a:off x="-728444" y="-45720"/>
            <a:ext cx="18413047" cy="6949440"/>
          </a:xfrm>
          <a:prstGeom prst="rect">
            <a:avLst/>
          </a:prstGeom>
        </p:spPr>
      </p:pic>
      <p:sp>
        <p:nvSpPr>
          <p:cNvPr id="16" name="Text Placeholder 2">
            <a:extLst>
              <a:ext uri="{FF2B5EF4-FFF2-40B4-BE49-F238E27FC236}">
                <a16:creationId xmlns:a16="http://schemas.microsoft.com/office/drawing/2014/main" id="{BA66AAF7-BBAF-436D-A4B0-F608EA8DE367}"/>
              </a:ext>
            </a:extLst>
          </p:cNvPr>
          <p:cNvSpPr txBox="1">
            <a:spLocks/>
          </p:cNvSpPr>
          <p:nvPr/>
        </p:nvSpPr>
        <p:spPr>
          <a:xfrm>
            <a:off x="534785" y="572730"/>
            <a:ext cx="4171685" cy="504814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3600" dirty="0">
              <a:solidFill>
                <a:schemeClr val="bg1"/>
              </a:solidFill>
            </a:endParaRPr>
          </a:p>
          <a:p>
            <a:r>
              <a:rPr lang="en-US" sz="4400" dirty="0">
                <a:solidFill>
                  <a:schemeClr val="bg1"/>
                </a:solidFill>
                <a:latin typeface="Calibri" panose="020F0502020204030204" pitchFamily="34" charset="0"/>
                <a:cs typeface="Calibri" panose="020F0502020204030204" pitchFamily="34" charset="0"/>
              </a:rPr>
              <a:t>PRESENT – </a:t>
            </a:r>
          </a:p>
          <a:p>
            <a:endParaRPr lang="en-US" sz="4400" dirty="0">
              <a:solidFill>
                <a:schemeClr val="bg1"/>
              </a:solidFill>
              <a:latin typeface="Calibri" panose="020F0502020204030204" pitchFamily="34" charset="0"/>
              <a:cs typeface="Calibri" panose="020F0502020204030204" pitchFamily="34" charset="0"/>
            </a:endParaRPr>
          </a:p>
          <a:p>
            <a:r>
              <a:rPr lang="en-US" sz="4400" dirty="0">
                <a:solidFill>
                  <a:schemeClr val="bg1"/>
                </a:solidFill>
                <a:latin typeface="Calibri" panose="020F0502020204030204" pitchFamily="34" charset="0"/>
                <a:cs typeface="Calibri" panose="020F0502020204030204" pitchFamily="34" charset="0"/>
              </a:rPr>
              <a:t>OMICRON  ENVIRONMENT</a:t>
            </a:r>
          </a:p>
          <a:p>
            <a:pPr>
              <a:lnSpc>
                <a:spcPct val="70000"/>
              </a:lnSpc>
            </a:pPr>
            <a:endParaRPr lang="en-US" sz="3600" dirty="0">
              <a:solidFill>
                <a:schemeClr val="bg1"/>
              </a:solidFill>
            </a:endParaRPr>
          </a:p>
          <a:p>
            <a:pPr>
              <a:lnSpc>
                <a:spcPct val="70000"/>
              </a:lnSpc>
            </a:pPr>
            <a:endParaRPr lang="en-US" sz="3600" dirty="0">
              <a:solidFill>
                <a:schemeClr val="bg1"/>
              </a:solidFill>
            </a:endParaRPr>
          </a:p>
          <a:p>
            <a:pPr>
              <a:lnSpc>
                <a:spcPct val="70000"/>
              </a:lnSpc>
            </a:pPr>
            <a:endParaRPr lang="en-US" sz="3600" dirty="0">
              <a:solidFill>
                <a:schemeClr val="bg1"/>
              </a:solidFill>
            </a:endParaRPr>
          </a:p>
        </p:txBody>
      </p:sp>
      <p:sp>
        <p:nvSpPr>
          <p:cNvPr id="9" name="Text Placeholder 2">
            <a:extLst>
              <a:ext uri="{FF2B5EF4-FFF2-40B4-BE49-F238E27FC236}">
                <a16:creationId xmlns:a16="http://schemas.microsoft.com/office/drawing/2014/main" id="{8DC93645-6F13-46E2-AC2A-BCABDF8AF7D2}"/>
              </a:ext>
            </a:extLst>
          </p:cNvPr>
          <p:cNvSpPr txBox="1">
            <a:spLocks/>
          </p:cNvSpPr>
          <p:nvPr/>
        </p:nvSpPr>
        <p:spPr>
          <a:xfrm>
            <a:off x="5109882" y="572729"/>
            <a:ext cx="5063780" cy="4583257"/>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70000"/>
              </a:lnSpc>
            </a:pPr>
            <a:endParaRPr lang="en-US" sz="3600" dirty="0">
              <a:solidFill>
                <a:schemeClr val="bg1"/>
              </a:solidFill>
            </a:endParaRPr>
          </a:p>
          <a:p>
            <a:pPr>
              <a:lnSpc>
                <a:spcPct val="70000"/>
              </a:lnSpc>
            </a:pPr>
            <a:endParaRPr lang="en-US" sz="3600" dirty="0">
              <a:solidFill>
                <a:schemeClr val="bg1"/>
              </a:solidFill>
            </a:endParaRPr>
          </a:p>
          <a:p>
            <a:pPr>
              <a:lnSpc>
                <a:spcPct val="70000"/>
              </a:lnSpc>
            </a:pPr>
            <a:endParaRPr lang="en-US" sz="3600" dirty="0">
              <a:solidFill>
                <a:schemeClr val="bg1"/>
              </a:solidFill>
            </a:endParaRPr>
          </a:p>
          <a:p>
            <a:pPr>
              <a:lnSpc>
                <a:spcPct val="70000"/>
              </a:lnSpc>
            </a:pPr>
            <a:endParaRPr lang="en-US" sz="3600" dirty="0">
              <a:solidFill>
                <a:schemeClr val="bg1"/>
              </a:solidFill>
            </a:endParaRPr>
          </a:p>
          <a:p>
            <a:pPr>
              <a:lnSpc>
                <a:spcPct val="70000"/>
              </a:lnSpc>
            </a:pPr>
            <a:endParaRPr lang="en-US" sz="3600" dirty="0">
              <a:solidFill>
                <a:schemeClr val="bg1"/>
              </a:solidFill>
            </a:endParaRPr>
          </a:p>
        </p:txBody>
      </p:sp>
      <p:sp>
        <p:nvSpPr>
          <p:cNvPr id="10" name="Text Placeholder 2">
            <a:extLst>
              <a:ext uri="{FF2B5EF4-FFF2-40B4-BE49-F238E27FC236}">
                <a16:creationId xmlns:a16="http://schemas.microsoft.com/office/drawing/2014/main" id="{7E75F769-710A-4687-B710-A836EC1A4116}"/>
              </a:ext>
            </a:extLst>
          </p:cNvPr>
          <p:cNvSpPr txBox="1">
            <a:spLocks/>
          </p:cNvSpPr>
          <p:nvPr/>
        </p:nvSpPr>
        <p:spPr>
          <a:xfrm>
            <a:off x="5703086" y="1314684"/>
            <a:ext cx="6035062" cy="4583257"/>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70000"/>
              </a:lnSpc>
            </a:pPr>
            <a:endParaRPr lang="en-US" sz="3600" dirty="0">
              <a:solidFill>
                <a:schemeClr val="bg1"/>
              </a:solidFill>
            </a:endParaRPr>
          </a:p>
          <a:p>
            <a:pPr>
              <a:lnSpc>
                <a:spcPct val="70000"/>
              </a:lnSpc>
            </a:pPr>
            <a:endParaRPr lang="en-US" sz="3600" dirty="0">
              <a:solidFill>
                <a:schemeClr val="bg1"/>
              </a:solidFill>
            </a:endParaRPr>
          </a:p>
          <a:p>
            <a:pPr marL="571500" indent="-571500" algn="l">
              <a:buFont typeface="Arial" panose="020B0604020202020204" pitchFamily="34" charset="0"/>
              <a:buChar char="•"/>
            </a:pPr>
            <a:r>
              <a:rPr lang="en-US" sz="3600" dirty="0">
                <a:solidFill>
                  <a:schemeClr val="bg1"/>
                </a:solidFill>
                <a:latin typeface="Calibri" panose="020F0502020204030204" pitchFamily="34" charset="0"/>
                <a:cs typeface="Calibri" panose="020F0502020204030204" pitchFamily="34" charset="0"/>
              </a:rPr>
              <a:t>Delay &amp; Disruption</a:t>
            </a:r>
          </a:p>
          <a:p>
            <a:pPr algn="l"/>
            <a:r>
              <a:rPr lang="en-US" sz="2800" dirty="0">
                <a:solidFill>
                  <a:schemeClr val="bg1"/>
                </a:solidFill>
                <a:latin typeface="Calibri" panose="020F0502020204030204" pitchFamily="34" charset="0"/>
                <a:cs typeface="Calibri" panose="020F0502020204030204" pitchFamily="34" charset="0"/>
              </a:rPr>
              <a:t>	through - </a:t>
            </a:r>
          </a:p>
          <a:p>
            <a:pPr marL="571500" indent="-571500" algn="l">
              <a:buFont typeface="Arial" panose="020B0604020202020204" pitchFamily="34" charset="0"/>
              <a:buChar char="•"/>
            </a:pPr>
            <a:endParaRPr lang="en-US" sz="2800" dirty="0">
              <a:solidFill>
                <a:schemeClr val="bg1"/>
              </a:solidFill>
              <a:latin typeface="Calibri" panose="020F0502020204030204" pitchFamily="34" charset="0"/>
              <a:cs typeface="Calibri" panose="020F0502020204030204" pitchFamily="34" charset="0"/>
            </a:endParaRPr>
          </a:p>
          <a:p>
            <a:pPr marL="1028700" lvl="1" indent="-571500">
              <a:buFont typeface="Arial" panose="020B0604020202020204" pitchFamily="34" charset="0"/>
              <a:buChar char="•"/>
            </a:pPr>
            <a:r>
              <a:rPr lang="en-US" sz="3400" dirty="0">
                <a:solidFill>
                  <a:schemeClr val="bg1"/>
                </a:solidFill>
                <a:latin typeface="Calibri" panose="020F0502020204030204" pitchFamily="34" charset="0"/>
                <a:cs typeface="Calibri" panose="020F0502020204030204" pitchFamily="34" charset="0"/>
              </a:rPr>
              <a:t>Resource availability</a:t>
            </a:r>
          </a:p>
          <a:p>
            <a:pPr marL="1485900" lvl="2" indent="-571500">
              <a:buFont typeface="Arial" panose="020B0604020202020204" pitchFamily="34" charset="0"/>
              <a:buChar char="•"/>
            </a:pPr>
            <a:r>
              <a:rPr lang="en-US" sz="2800" dirty="0">
                <a:solidFill>
                  <a:schemeClr val="bg1"/>
                </a:solidFill>
                <a:latin typeface="Calibri" panose="020F0502020204030204" pitchFamily="34" charset="0"/>
                <a:cs typeface="Calibri" panose="020F0502020204030204" pitchFamily="34" charset="0"/>
              </a:rPr>
              <a:t>Labour</a:t>
            </a:r>
          </a:p>
          <a:p>
            <a:pPr marL="1485900" lvl="2" indent="-571500">
              <a:buFont typeface="Arial" panose="020B0604020202020204" pitchFamily="34" charset="0"/>
              <a:buChar char="•"/>
            </a:pPr>
            <a:r>
              <a:rPr lang="en-US" sz="2800" dirty="0">
                <a:solidFill>
                  <a:schemeClr val="bg1"/>
                </a:solidFill>
                <a:latin typeface="Calibri" panose="020F0502020204030204" pitchFamily="34" charset="0"/>
                <a:cs typeface="Calibri" panose="020F0502020204030204" pitchFamily="34" charset="0"/>
              </a:rPr>
              <a:t>Materials </a:t>
            </a:r>
          </a:p>
          <a:p>
            <a:pPr marL="1485900" lvl="2" indent="-571500">
              <a:buFont typeface="Arial" panose="020B0604020202020204" pitchFamily="34" charset="0"/>
              <a:buChar char="•"/>
            </a:pPr>
            <a:r>
              <a:rPr lang="en-US" sz="2800" dirty="0">
                <a:solidFill>
                  <a:schemeClr val="bg1"/>
                </a:solidFill>
                <a:latin typeface="Calibri" panose="020F0502020204030204" pitchFamily="34" charset="0"/>
                <a:cs typeface="Calibri" panose="020F0502020204030204" pitchFamily="34" charset="0"/>
              </a:rPr>
              <a:t>Plant </a:t>
            </a:r>
          </a:p>
          <a:p>
            <a:pPr lvl="2"/>
            <a:endParaRPr lang="en-US" sz="2800" dirty="0">
              <a:solidFill>
                <a:schemeClr val="bg1"/>
              </a:solidFill>
              <a:latin typeface="Calibri" panose="020F0502020204030204" pitchFamily="34" charset="0"/>
              <a:cs typeface="Calibri" panose="020F0502020204030204" pitchFamily="34" charset="0"/>
            </a:endParaRPr>
          </a:p>
          <a:p>
            <a:pPr marL="1028700" lvl="1" indent="-571500">
              <a:buFont typeface="Arial" panose="020B0604020202020204" pitchFamily="34" charset="0"/>
              <a:buChar char="•"/>
            </a:pPr>
            <a:r>
              <a:rPr lang="en-US" sz="3400" dirty="0">
                <a:solidFill>
                  <a:schemeClr val="bg1"/>
                </a:solidFill>
                <a:latin typeface="Calibri" panose="020F0502020204030204" pitchFamily="34" charset="0"/>
                <a:cs typeface="Calibri" panose="020F0502020204030204" pitchFamily="34" charset="0"/>
              </a:rPr>
              <a:t>Inefficiency</a:t>
            </a:r>
          </a:p>
          <a:p>
            <a:pPr marL="1028700" lvl="1" indent="-571500">
              <a:buFont typeface="Arial" panose="020B0604020202020204" pitchFamily="34" charset="0"/>
              <a:buChar char="•"/>
            </a:pPr>
            <a:endParaRPr lang="en-US" sz="3400" dirty="0">
              <a:solidFill>
                <a:schemeClr val="bg1"/>
              </a:solidFill>
              <a:latin typeface="Calibri" panose="020F0502020204030204" pitchFamily="34" charset="0"/>
              <a:cs typeface="Calibri" panose="020F0502020204030204" pitchFamily="34" charset="0"/>
            </a:endParaRPr>
          </a:p>
          <a:p>
            <a:pPr>
              <a:lnSpc>
                <a:spcPct val="70000"/>
              </a:lnSpc>
            </a:pPr>
            <a:endParaRPr lang="en-US" sz="3600" dirty="0">
              <a:solidFill>
                <a:schemeClr val="bg1"/>
              </a:solidFill>
            </a:endParaRPr>
          </a:p>
          <a:p>
            <a:pPr>
              <a:lnSpc>
                <a:spcPct val="70000"/>
              </a:lnSpc>
            </a:pPr>
            <a:endParaRPr lang="en-US" sz="3600" dirty="0">
              <a:solidFill>
                <a:schemeClr val="bg1"/>
              </a:solidFill>
            </a:endParaRPr>
          </a:p>
          <a:p>
            <a:pPr>
              <a:lnSpc>
                <a:spcPct val="70000"/>
              </a:lnSpc>
            </a:pPr>
            <a:endParaRPr lang="en-US" sz="3600" dirty="0">
              <a:solidFill>
                <a:schemeClr val="bg1"/>
              </a:solidFill>
            </a:endParaRPr>
          </a:p>
          <a:p>
            <a:pPr>
              <a:lnSpc>
                <a:spcPct val="70000"/>
              </a:lnSpc>
            </a:pPr>
            <a:endParaRPr lang="en-US" sz="3600" dirty="0">
              <a:solidFill>
                <a:schemeClr val="bg1"/>
              </a:solidFill>
            </a:endParaRPr>
          </a:p>
        </p:txBody>
      </p:sp>
    </p:spTree>
    <p:extLst>
      <p:ext uri="{BB962C8B-B14F-4D97-AF65-F5344CB8AC3E}">
        <p14:creationId xmlns:p14="http://schemas.microsoft.com/office/powerpoint/2010/main" val="25617006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3E57F7-8365-4C40-914D-F7C89AFEA9AC}"/>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881"/>
          <a:stretch/>
        </p:blipFill>
        <p:spPr>
          <a:xfrm>
            <a:off x="20" y="1"/>
            <a:ext cx="12191980" cy="6857999"/>
          </a:xfrm>
          <a:prstGeom prst="rect">
            <a:avLst/>
          </a:prstGeom>
        </p:spPr>
      </p:pic>
      <p:sp>
        <p:nvSpPr>
          <p:cNvPr id="2" name="Title 1">
            <a:extLst>
              <a:ext uri="{FF2B5EF4-FFF2-40B4-BE49-F238E27FC236}">
                <a16:creationId xmlns:a16="http://schemas.microsoft.com/office/drawing/2014/main" id="{F3C7CDE2-AC9B-4E8B-BB22-DC1A635E2A45}"/>
              </a:ext>
            </a:extLst>
          </p:cNvPr>
          <p:cNvSpPr>
            <a:spLocks noGrp="1"/>
          </p:cNvSpPr>
          <p:nvPr>
            <p:ph type="title"/>
          </p:nvPr>
        </p:nvSpPr>
        <p:spPr>
          <a:xfrm>
            <a:off x="838201" y="1065862"/>
            <a:ext cx="3313164" cy="4726276"/>
          </a:xfrm>
        </p:spPr>
        <p:txBody>
          <a:bodyPr>
            <a:normAutofit/>
          </a:bodyPr>
          <a:lstStyle/>
          <a:p>
            <a:pPr algn="r"/>
            <a:r>
              <a:rPr lang="en-NZ" sz="4000" b="1" dirty="0">
                <a:solidFill>
                  <a:srgbClr val="FFFFFF"/>
                </a:solidFill>
              </a:rPr>
              <a:t>NOTIFICATION OF DELAY (</a:t>
            </a:r>
            <a:r>
              <a:rPr lang="en-NZ" sz="4000" b="1" dirty="0" err="1">
                <a:solidFill>
                  <a:srgbClr val="FFFFFF"/>
                </a:solidFill>
              </a:rPr>
              <a:t>NoD</a:t>
            </a:r>
            <a:r>
              <a:rPr lang="en-NZ" sz="4000" b="1" dirty="0">
                <a:solidFill>
                  <a:srgbClr val="FFFFFF"/>
                </a:solidFill>
              </a:rPr>
              <a:t>) </a:t>
            </a:r>
          </a:p>
        </p:txBody>
      </p:sp>
      <p:sp>
        <p:nvSpPr>
          <p:cNvPr id="3" name="Content Placeholder 2">
            <a:extLst>
              <a:ext uri="{FF2B5EF4-FFF2-40B4-BE49-F238E27FC236}">
                <a16:creationId xmlns:a16="http://schemas.microsoft.com/office/drawing/2014/main" id="{12229241-41EB-43A4-BF11-32E7ED85215A}"/>
              </a:ext>
            </a:extLst>
          </p:cNvPr>
          <p:cNvSpPr>
            <a:spLocks noGrp="1"/>
          </p:cNvSpPr>
          <p:nvPr>
            <p:ph idx="1"/>
          </p:nvPr>
        </p:nvSpPr>
        <p:spPr>
          <a:xfrm>
            <a:off x="5155380" y="961292"/>
            <a:ext cx="6356680" cy="5838161"/>
          </a:xfrm>
        </p:spPr>
        <p:txBody>
          <a:bodyPr anchor="ctr">
            <a:normAutofit fontScale="92500" lnSpcReduction="20000"/>
          </a:bodyPr>
          <a:lstStyle/>
          <a:p>
            <a:r>
              <a:rPr lang="en-NZ" sz="2400" dirty="0">
                <a:solidFill>
                  <a:srgbClr val="FFFFFF"/>
                </a:solidFill>
              </a:rPr>
              <a:t>Notice should be given as early as possible.</a:t>
            </a:r>
          </a:p>
          <a:p>
            <a:endParaRPr lang="en-NZ" sz="2400" dirty="0">
              <a:solidFill>
                <a:srgbClr val="FFFFFF"/>
              </a:solidFill>
            </a:endParaRPr>
          </a:p>
          <a:p>
            <a:r>
              <a:rPr lang="en-NZ" sz="2400" dirty="0">
                <a:solidFill>
                  <a:srgbClr val="FFFFFF"/>
                </a:solidFill>
              </a:rPr>
              <a:t>There must be a measurable delay – it needs a base date as to when things should have happened.</a:t>
            </a:r>
          </a:p>
          <a:p>
            <a:pPr marL="0" indent="0">
              <a:buNone/>
            </a:pPr>
            <a:endParaRPr lang="en-NZ" sz="2400" dirty="0">
              <a:solidFill>
                <a:srgbClr val="FFFFFF"/>
              </a:solidFill>
            </a:endParaRPr>
          </a:p>
          <a:p>
            <a:r>
              <a:rPr lang="en-NZ" sz="2400" dirty="0">
                <a:solidFill>
                  <a:srgbClr val="FFFFFF"/>
                </a:solidFill>
              </a:rPr>
              <a:t>Must have sufficient detail to allow the Engineer to understand and identify the cause of the delay.</a:t>
            </a:r>
          </a:p>
          <a:p>
            <a:endParaRPr lang="en-NZ" sz="2400" dirty="0">
              <a:solidFill>
                <a:srgbClr val="FFFFFF"/>
              </a:solidFill>
            </a:endParaRPr>
          </a:p>
          <a:p>
            <a:r>
              <a:rPr lang="en-NZ" sz="2400" dirty="0">
                <a:solidFill>
                  <a:srgbClr val="FFFFFF"/>
                </a:solidFill>
              </a:rPr>
              <a:t>The </a:t>
            </a:r>
            <a:r>
              <a:rPr lang="en-NZ" sz="2400" dirty="0" err="1">
                <a:solidFill>
                  <a:srgbClr val="FFFFFF"/>
                </a:solidFill>
              </a:rPr>
              <a:t>NoD</a:t>
            </a:r>
            <a:r>
              <a:rPr lang="en-NZ" sz="2400" dirty="0">
                <a:solidFill>
                  <a:srgbClr val="FFFFFF"/>
                </a:solidFill>
              </a:rPr>
              <a:t> should say what provisions under the contract it is notified.</a:t>
            </a:r>
          </a:p>
          <a:p>
            <a:endParaRPr lang="en-NZ" sz="2400" dirty="0">
              <a:solidFill>
                <a:srgbClr val="FFFFFF"/>
              </a:solidFill>
            </a:endParaRPr>
          </a:p>
          <a:p>
            <a:r>
              <a:rPr lang="en-NZ" sz="2400" dirty="0">
                <a:solidFill>
                  <a:srgbClr val="FFFFFF"/>
                </a:solidFill>
              </a:rPr>
              <a:t>The </a:t>
            </a:r>
            <a:r>
              <a:rPr lang="en-NZ" sz="2400" dirty="0" err="1">
                <a:solidFill>
                  <a:srgbClr val="FFFFFF"/>
                </a:solidFill>
              </a:rPr>
              <a:t>NoD</a:t>
            </a:r>
            <a:r>
              <a:rPr lang="en-NZ" sz="2400" dirty="0">
                <a:solidFill>
                  <a:srgbClr val="FFFFFF"/>
                </a:solidFill>
              </a:rPr>
              <a:t> should say which activities / trades are delayed or consequentially affected.</a:t>
            </a:r>
          </a:p>
          <a:p>
            <a:endParaRPr lang="en-NZ" sz="2400" dirty="0">
              <a:solidFill>
                <a:srgbClr val="FFFFFF"/>
              </a:solidFill>
            </a:endParaRPr>
          </a:p>
          <a:p>
            <a:r>
              <a:rPr lang="en-NZ" sz="2400" dirty="0">
                <a:solidFill>
                  <a:srgbClr val="FFFFFF"/>
                </a:solidFill>
              </a:rPr>
              <a:t>The </a:t>
            </a:r>
            <a:r>
              <a:rPr lang="en-NZ" sz="2400" dirty="0" err="1">
                <a:solidFill>
                  <a:srgbClr val="FFFFFF"/>
                </a:solidFill>
              </a:rPr>
              <a:t>NoD</a:t>
            </a:r>
            <a:r>
              <a:rPr lang="en-NZ" sz="2400" dirty="0">
                <a:solidFill>
                  <a:srgbClr val="FFFFFF"/>
                </a:solidFill>
              </a:rPr>
              <a:t> should say what mitigations (if any) have been taken are recommended or possible. </a:t>
            </a:r>
          </a:p>
          <a:p>
            <a:endParaRPr lang="en-NZ" sz="2000" dirty="0">
              <a:solidFill>
                <a:srgbClr val="FFFFFF"/>
              </a:solidFill>
            </a:endParaRPr>
          </a:p>
          <a:p>
            <a:pPr marL="0" indent="0">
              <a:buNone/>
            </a:pPr>
            <a:endParaRPr lang="en-NZ" sz="2000" dirty="0">
              <a:solidFill>
                <a:srgbClr val="FFFFFF"/>
              </a:solidFill>
            </a:endParaRPr>
          </a:p>
          <a:p>
            <a:endParaRPr lang="en-NZ" sz="2000" dirty="0">
              <a:solidFill>
                <a:srgbClr val="FFFFFF"/>
              </a:solidFill>
            </a:endParaRPr>
          </a:p>
        </p:txBody>
      </p:sp>
    </p:spTree>
    <p:extLst>
      <p:ext uri="{BB962C8B-B14F-4D97-AF65-F5344CB8AC3E}">
        <p14:creationId xmlns:p14="http://schemas.microsoft.com/office/powerpoint/2010/main" val="13134416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19DFAA-043C-4387-B8D5-0AB9ED287BD0}"/>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881"/>
          <a:stretch/>
        </p:blipFill>
        <p:spPr>
          <a:xfrm>
            <a:off x="20" y="1"/>
            <a:ext cx="12191980" cy="6857999"/>
          </a:xfrm>
          <a:prstGeom prst="rect">
            <a:avLst/>
          </a:prstGeom>
        </p:spPr>
      </p:pic>
      <p:sp>
        <p:nvSpPr>
          <p:cNvPr id="2" name="Title 1">
            <a:extLst>
              <a:ext uri="{FF2B5EF4-FFF2-40B4-BE49-F238E27FC236}">
                <a16:creationId xmlns:a16="http://schemas.microsoft.com/office/drawing/2014/main" id="{F3C7CDE2-AC9B-4E8B-BB22-DC1A635E2A45}"/>
              </a:ext>
            </a:extLst>
          </p:cNvPr>
          <p:cNvSpPr>
            <a:spLocks noGrp="1"/>
          </p:cNvSpPr>
          <p:nvPr>
            <p:ph type="title"/>
          </p:nvPr>
        </p:nvSpPr>
        <p:spPr>
          <a:xfrm>
            <a:off x="838201" y="1065862"/>
            <a:ext cx="3313164" cy="4726276"/>
          </a:xfrm>
        </p:spPr>
        <p:txBody>
          <a:bodyPr>
            <a:normAutofit/>
          </a:bodyPr>
          <a:lstStyle/>
          <a:p>
            <a:pPr algn="r"/>
            <a:r>
              <a:rPr lang="en-NZ" sz="4000" b="1" dirty="0">
                <a:solidFill>
                  <a:srgbClr val="FFFFFF"/>
                </a:solidFill>
              </a:rPr>
              <a:t>BEFORE AN EOT CLAIM IS ISSUED</a:t>
            </a:r>
          </a:p>
        </p:txBody>
      </p:sp>
      <p:sp>
        <p:nvSpPr>
          <p:cNvPr id="3" name="Content Placeholder 2">
            <a:extLst>
              <a:ext uri="{FF2B5EF4-FFF2-40B4-BE49-F238E27FC236}">
                <a16:creationId xmlns:a16="http://schemas.microsoft.com/office/drawing/2014/main" id="{12229241-41EB-43A4-BF11-32E7ED85215A}"/>
              </a:ext>
            </a:extLst>
          </p:cNvPr>
          <p:cNvSpPr>
            <a:spLocks noGrp="1"/>
          </p:cNvSpPr>
          <p:nvPr>
            <p:ph idx="1"/>
          </p:nvPr>
        </p:nvSpPr>
        <p:spPr>
          <a:xfrm>
            <a:off x="5299340" y="1743196"/>
            <a:ext cx="5744685" cy="4726276"/>
          </a:xfrm>
        </p:spPr>
        <p:txBody>
          <a:bodyPr anchor="ctr">
            <a:normAutofit/>
          </a:bodyPr>
          <a:lstStyle/>
          <a:p>
            <a:pPr>
              <a:buFont typeface="Wingdings" panose="05000000000000000000" pitchFamily="2" charset="2"/>
              <a:buChar char="§"/>
            </a:pPr>
            <a:r>
              <a:rPr lang="en-NZ" sz="2000" dirty="0">
                <a:solidFill>
                  <a:srgbClr val="FFFFFF"/>
                </a:solidFill>
              </a:rPr>
              <a:t>Understand your contract – both the Principal’s and Contractor’s obligations.</a:t>
            </a:r>
          </a:p>
          <a:p>
            <a:pPr>
              <a:buFont typeface="Wingdings" panose="05000000000000000000" pitchFamily="2" charset="2"/>
              <a:buChar char="§"/>
            </a:pPr>
            <a:r>
              <a:rPr lang="en-NZ" sz="2000" dirty="0">
                <a:solidFill>
                  <a:srgbClr val="FFFFFF"/>
                </a:solidFill>
              </a:rPr>
              <a:t>In particular, be familiar with Covid event provisions</a:t>
            </a:r>
          </a:p>
          <a:p>
            <a:pPr>
              <a:buFont typeface="Wingdings" panose="05000000000000000000" pitchFamily="2" charset="2"/>
              <a:buChar char="§"/>
            </a:pPr>
            <a:r>
              <a:rPr lang="en-NZ" sz="2000" dirty="0">
                <a:solidFill>
                  <a:srgbClr val="FFFFFF"/>
                </a:solidFill>
              </a:rPr>
              <a:t>Understand the allocation of risk under the contract.</a:t>
            </a:r>
          </a:p>
          <a:p>
            <a:pPr>
              <a:buFont typeface="Wingdings" panose="05000000000000000000" pitchFamily="2" charset="2"/>
              <a:buChar char="§"/>
            </a:pPr>
            <a:r>
              <a:rPr lang="en-NZ" sz="2000" dirty="0">
                <a:solidFill>
                  <a:srgbClr val="FFFFFF"/>
                </a:solidFill>
              </a:rPr>
              <a:t>Understand the EOT claim process under the Contract and whether these have been followed.</a:t>
            </a:r>
          </a:p>
          <a:p>
            <a:pPr>
              <a:buFont typeface="Wingdings" panose="05000000000000000000" pitchFamily="2" charset="2"/>
              <a:buChar char="§"/>
            </a:pPr>
            <a:r>
              <a:rPr lang="en-NZ" sz="2000" dirty="0">
                <a:solidFill>
                  <a:srgbClr val="FFFFFF"/>
                </a:solidFill>
              </a:rPr>
              <a:t>Understand the programme, its critical path activities, logic dependencies, sequencing of works through to Practical Completion.</a:t>
            </a:r>
          </a:p>
          <a:p>
            <a:pPr>
              <a:buFont typeface="Wingdings" panose="05000000000000000000" pitchFamily="2" charset="2"/>
              <a:buChar char="§"/>
            </a:pPr>
            <a:r>
              <a:rPr lang="en-NZ" sz="2000" dirty="0">
                <a:solidFill>
                  <a:srgbClr val="FFFFFF"/>
                </a:solidFill>
              </a:rPr>
              <a:t>Understand the status of the programme being used to justify the claim.</a:t>
            </a:r>
          </a:p>
          <a:p>
            <a:endParaRPr lang="en-NZ" sz="2000" dirty="0">
              <a:solidFill>
                <a:srgbClr val="FFFFFF"/>
              </a:solidFill>
            </a:endParaRPr>
          </a:p>
          <a:p>
            <a:endParaRPr lang="en-NZ" sz="2000" dirty="0">
              <a:solidFill>
                <a:srgbClr val="FFFFFF"/>
              </a:solidFill>
            </a:endParaRPr>
          </a:p>
          <a:p>
            <a:pPr marL="0" indent="0">
              <a:buNone/>
            </a:pPr>
            <a:endParaRPr lang="en-NZ" sz="2000" dirty="0">
              <a:solidFill>
                <a:srgbClr val="FFFFFF"/>
              </a:solidFill>
            </a:endParaRPr>
          </a:p>
          <a:p>
            <a:endParaRPr lang="en-NZ" sz="2000" dirty="0">
              <a:solidFill>
                <a:srgbClr val="FFFFFF"/>
              </a:solidFill>
            </a:endParaRPr>
          </a:p>
        </p:txBody>
      </p:sp>
    </p:spTree>
    <p:extLst>
      <p:ext uri="{BB962C8B-B14F-4D97-AF65-F5344CB8AC3E}">
        <p14:creationId xmlns:p14="http://schemas.microsoft.com/office/powerpoint/2010/main" val="32314970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5214C2-55EA-4914-9540-14D4C21B0E4B}"/>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881"/>
          <a:stretch/>
        </p:blipFill>
        <p:spPr>
          <a:xfrm>
            <a:off x="20" y="1"/>
            <a:ext cx="12191980" cy="6857999"/>
          </a:xfrm>
          <a:prstGeom prst="rect">
            <a:avLst/>
          </a:prstGeom>
        </p:spPr>
      </p:pic>
      <p:sp>
        <p:nvSpPr>
          <p:cNvPr id="2" name="Title 1">
            <a:extLst>
              <a:ext uri="{FF2B5EF4-FFF2-40B4-BE49-F238E27FC236}">
                <a16:creationId xmlns:a16="http://schemas.microsoft.com/office/drawing/2014/main" id="{F3C7CDE2-AC9B-4E8B-BB22-DC1A635E2A45}"/>
              </a:ext>
            </a:extLst>
          </p:cNvPr>
          <p:cNvSpPr>
            <a:spLocks noGrp="1"/>
          </p:cNvSpPr>
          <p:nvPr>
            <p:ph type="title"/>
          </p:nvPr>
        </p:nvSpPr>
        <p:spPr>
          <a:xfrm>
            <a:off x="838201" y="1065862"/>
            <a:ext cx="3313164" cy="4726276"/>
          </a:xfrm>
        </p:spPr>
        <p:txBody>
          <a:bodyPr>
            <a:normAutofit/>
          </a:bodyPr>
          <a:lstStyle/>
          <a:p>
            <a:pPr algn="r"/>
            <a:r>
              <a:rPr lang="en-NZ" sz="4000" b="1" dirty="0">
                <a:solidFill>
                  <a:srgbClr val="FFFFFF"/>
                </a:solidFill>
              </a:rPr>
              <a:t>BEFORE DECIDING TO MAKE AN EOT CLAIM</a:t>
            </a:r>
          </a:p>
        </p:txBody>
      </p:sp>
      <p:sp>
        <p:nvSpPr>
          <p:cNvPr id="3" name="Content Placeholder 2">
            <a:extLst>
              <a:ext uri="{FF2B5EF4-FFF2-40B4-BE49-F238E27FC236}">
                <a16:creationId xmlns:a16="http://schemas.microsoft.com/office/drawing/2014/main" id="{12229241-41EB-43A4-BF11-32E7ED85215A}"/>
              </a:ext>
            </a:extLst>
          </p:cNvPr>
          <p:cNvSpPr>
            <a:spLocks noGrp="1"/>
          </p:cNvSpPr>
          <p:nvPr>
            <p:ph idx="1"/>
          </p:nvPr>
        </p:nvSpPr>
        <p:spPr>
          <a:xfrm>
            <a:off x="5168294" y="1381950"/>
            <a:ext cx="5744685" cy="4726276"/>
          </a:xfrm>
        </p:spPr>
        <p:txBody>
          <a:bodyPr anchor="ctr">
            <a:normAutofit fontScale="70000" lnSpcReduction="20000"/>
          </a:bodyPr>
          <a:lstStyle/>
          <a:p>
            <a:pPr>
              <a:lnSpc>
                <a:spcPct val="120000"/>
              </a:lnSpc>
              <a:buFont typeface="Wingdings" panose="05000000000000000000" pitchFamily="2" charset="2"/>
              <a:buChar char="§"/>
            </a:pPr>
            <a:r>
              <a:rPr lang="en-NZ" sz="2600" dirty="0">
                <a:solidFill>
                  <a:srgbClr val="FFFFFF"/>
                </a:solidFill>
              </a:rPr>
              <a:t>Was the effect of the delay mitigated? – advise what measures were taken.</a:t>
            </a:r>
          </a:p>
          <a:p>
            <a:pPr>
              <a:lnSpc>
                <a:spcPct val="120000"/>
              </a:lnSpc>
              <a:buFont typeface="Wingdings" panose="05000000000000000000" pitchFamily="2" charset="2"/>
              <a:buChar char="§"/>
            </a:pPr>
            <a:endParaRPr lang="en-NZ" sz="2600" dirty="0">
              <a:solidFill>
                <a:srgbClr val="FFFFFF"/>
              </a:solidFill>
            </a:endParaRPr>
          </a:p>
          <a:p>
            <a:pPr>
              <a:lnSpc>
                <a:spcPct val="120000"/>
              </a:lnSpc>
              <a:buFont typeface="Wingdings" panose="05000000000000000000" pitchFamily="2" charset="2"/>
              <a:buChar char="§"/>
            </a:pPr>
            <a:r>
              <a:rPr lang="en-NZ" sz="2600" dirty="0">
                <a:solidFill>
                  <a:srgbClr val="FFFFFF"/>
                </a:solidFill>
              </a:rPr>
              <a:t>Check if there were any concurrent delays for which the Contractor may be responsible that may have contributed to the delay in completion.</a:t>
            </a:r>
          </a:p>
          <a:p>
            <a:pPr>
              <a:lnSpc>
                <a:spcPct val="120000"/>
              </a:lnSpc>
              <a:buFont typeface="Wingdings" panose="05000000000000000000" pitchFamily="2" charset="2"/>
              <a:buChar char="§"/>
            </a:pPr>
            <a:endParaRPr lang="en-NZ" sz="2600" dirty="0">
              <a:solidFill>
                <a:srgbClr val="FFFFFF"/>
              </a:solidFill>
            </a:endParaRPr>
          </a:p>
          <a:p>
            <a:pPr>
              <a:lnSpc>
                <a:spcPct val="120000"/>
              </a:lnSpc>
              <a:buFont typeface="Wingdings" panose="05000000000000000000" pitchFamily="2" charset="2"/>
              <a:buChar char="§"/>
            </a:pPr>
            <a:r>
              <a:rPr lang="en-NZ" sz="2600" dirty="0">
                <a:solidFill>
                  <a:srgbClr val="FFFFFF"/>
                </a:solidFill>
              </a:rPr>
              <a:t>Understand the impact of the delay on Sub-Contractors and suppliers - provide backup documentation to support the full claim.</a:t>
            </a:r>
          </a:p>
          <a:p>
            <a:pPr>
              <a:lnSpc>
                <a:spcPct val="120000"/>
              </a:lnSpc>
              <a:buFont typeface="Wingdings" panose="05000000000000000000" pitchFamily="2" charset="2"/>
              <a:buChar char="§"/>
            </a:pPr>
            <a:endParaRPr lang="en-NZ" sz="2600" dirty="0">
              <a:solidFill>
                <a:srgbClr val="FFFFFF"/>
              </a:solidFill>
            </a:endParaRPr>
          </a:p>
          <a:p>
            <a:pPr>
              <a:lnSpc>
                <a:spcPct val="120000"/>
              </a:lnSpc>
              <a:buFont typeface="Wingdings" panose="05000000000000000000" pitchFamily="2" charset="2"/>
              <a:buChar char="§"/>
            </a:pPr>
            <a:r>
              <a:rPr lang="en-NZ" sz="2600" dirty="0">
                <a:solidFill>
                  <a:srgbClr val="FFFFFF"/>
                </a:solidFill>
              </a:rPr>
              <a:t>EOT Essential elements/ Check Lists </a:t>
            </a:r>
            <a:r>
              <a:rPr lang="en-NZ" sz="2600">
                <a:solidFill>
                  <a:srgbClr val="FFFFFF"/>
                </a:solidFill>
              </a:rPr>
              <a:t>- review</a:t>
            </a:r>
            <a:endParaRPr lang="en-NZ" sz="2600" dirty="0">
              <a:solidFill>
                <a:srgbClr val="FFFFFF"/>
              </a:solidFill>
            </a:endParaRPr>
          </a:p>
          <a:p>
            <a:pPr>
              <a:lnSpc>
                <a:spcPct val="120000"/>
              </a:lnSpc>
            </a:pPr>
            <a:endParaRPr lang="en-NZ" sz="2600" dirty="0">
              <a:solidFill>
                <a:srgbClr val="FFFFFF"/>
              </a:solidFill>
            </a:endParaRPr>
          </a:p>
          <a:p>
            <a:endParaRPr lang="en-NZ" sz="2000" dirty="0">
              <a:solidFill>
                <a:srgbClr val="FFFFFF"/>
              </a:solidFill>
            </a:endParaRPr>
          </a:p>
          <a:p>
            <a:pPr marL="0" indent="0">
              <a:buNone/>
            </a:pPr>
            <a:endParaRPr lang="en-NZ" sz="2000" dirty="0">
              <a:solidFill>
                <a:srgbClr val="FFFFFF"/>
              </a:solidFill>
            </a:endParaRPr>
          </a:p>
          <a:p>
            <a:endParaRPr lang="en-NZ" sz="2000" dirty="0">
              <a:solidFill>
                <a:srgbClr val="FFFFFF"/>
              </a:solidFill>
            </a:endParaRPr>
          </a:p>
        </p:txBody>
      </p:sp>
    </p:spTree>
    <p:extLst>
      <p:ext uri="{BB962C8B-B14F-4D97-AF65-F5344CB8AC3E}">
        <p14:creationId xmlns:p14="http://schemas.microsoft.com/office/powerpoint/2010/main" val="40351716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7CDE2-AC9B-4E8B-BB22-DC1A635E2A45}"/>
              </a:ext>
            </a:extLst>
          </p:cNvPr>
          <p:cNvSpPr>
            <a:spLocks noGrp="1"/>
          </p:cNvSpPr>
          <p:nvPr>
            <p:ph type="title"/>
          </p:nvPr>
        </p:nvSpPr>
        <p:spPr>
          <a:xfrm>
            <a:off x="-92710" y="59194"/>
            <a:ext cx="5402377" cy="5796040"/>
          </a:xfrm>
        </p:spPr>
        <p:txBody>
          <a:bodyPr>
            <a:normAutofit/>
          </a:bodyPr>
          <a:lstStyle/>
          <a:p>
            <a:pPr algn="ctr"/>
            <a:r>
              <a:rPr lang="en-NZ" sz="4000" b="1" dirty="0">
                <a:solidFill>
                  <a:schemeClr val="bg1"/>
                </a:solidFill>
              </a:rPr>
              <a:t>PROGRAMME FUNDAMENTALS – </a:t>
            </a:r>
            <a:br>
              <a:rPr lang="en-NZ" sz="4000" b="1" dirty="0">
                <a:solidFill>
                  <a:schemeClr val="bg1"/>
                </a:solidFill>
              </a:rPr>
            </a:br>
            <a:br>
              <a:rPr lang="en-NZ" sz="4000" b="1" dirty="0">
                <a:solidFill>
                  <a:schemeClr val="bg1"/>
                </a:solidFill>
              </a:rPr>
            </a:br>
            <a:r>
              <a:rPr lang="en-NZ" sz="4000" b="1" dirty="0">
                <a:solidFill>
                  <a:schemeClr val="bg1"/>
                </a:solidFill>
              </a:rPr>
              <a:t>to allow for accurate assessment</a:t>
            </a:r>
            <a:br>
              <a:rPr lang="en-NZ" sz="4000" b="1" dirty="0">
                <a:solidFill>
                  <a:schemeClr val="bg1"/>
                </a:solidFill>
              </a:rPr>
            </a:br>
            <a:endParaRPr lang="en-NZ" sz="4000" dirty="0">
              <a:solidFill>
                <a:schemeClr val="bg1"/>
              </a:solidFill>
            </a:endParaRPr>
          </a:p>
        </p:txBody>
      </p:sp>
      <p:sp>
        <p:nvSpPr>
          <p:cNvPr id="3" name="Content Placeholder 2">
            <a:extLst>
              <a:ext uri="{FF2B5EF4-FFF2-40B4-BE49-F238E27FC236}">
                <a16:creationId xmlns:a16="http://schemas.microsoft.com/office/drawing/2014/main" id="{12229241-41EB-43A4-BF11-32E7ED85215A}"/>
              </a:ext>
            </a:extLst>
          </p:cNvPr>
          <p:cNvSpPr>
            <a:spLocks noGrp="1"/>
          </p:cNvSpPr>
          <p:nvPr>
            <p:ph idx="1"/>
          </p:nvPr>
        </p:nvSpPr>
        <p:spPr>
          <a:xfrm>
            <a:off x="5418023" y="731483"/>
            <a:ext cx="5840367" cy="5597599"/>
          </a:xfrm>
        </p:spPr>
        <p:txBody>
          <a:bodyPr>
            <a:noAutofit/>
          </a:bodyPr>
          <a:lstStyle/>
          <a:p>
            <a:pPr>
              <a:lnSpc>
                <a:spcPct val="100000"/>
              </a:lnSpc>
              <a:buFont typeface="Wingdings" panose="05000000000000000000" pitchFamily="2" charset="2"/>
              <a:buChar char="§"/>
            </a:pPr>
            <a:r>
              <a:rPr lang="en-NZ" sz="2400" dirty="0">
                <a:solidFill>
                  <a:schemeClr val="bg1"/>
                </a:solidFill>
              </a:rPr>
              <a:t>The programme must be in sufficient detail that progress can be measured.</a:t>
            </a:r>
          </a:p>
          <a:p>
            <a:pPr>
              <a:lnSpc>
                <a:spcPct val="100000"/>
              </a:lnSpc>
              <a:buFont typeface="Wingdings" panose="05000000000000000000" pitchFamily="2" charset="2"/>
              <a:buChar char="§"/>
            </a:pPr>
            <a:r>
              <a:rPr lang="en-NZ" sz="2400" dirty="0">
                <a:solidFill>
                  <a:schemeClr val="bg1"/>
                </a:solidFill>
              </a:rPr>
              <a:t>The programme should demonstrate a clear critical path.</a:t>
            </a:r>
          </a:p>
          <a:p>
            <a:pPr>
              <a:lnSpc>
                <a:spcPct val="100000"/>
              </a:lnSpc>
              <a:buFont typeface="Wingdings" panose="05000000000000000000" pitchFamily="2" charset="2"/>
              <a:buChar char="§"/>
            </a:pPr>
            <a:r>
              <a:rPr lang="en-NZ" sz="2400" dirty="0">
                <a:solidFill>
                  <a:schemeClr val="bg1"/>
                </a:solidFill>
              </a:rPr>
              <a:t>The programme must be regularly updated and reflect current progress.</a:t>
            </a:r>
          </a:p>
          <a:p>
            <a:pPr>
              <a:lnSpc>
                <a:spcPct val="100000"/>
              </a:lnSpc>
              <a:buFont typeface="Wingdings" panose="05000000000000000000" pitchFamily="2" charset="2"/>
              <a:buChar char="§"/>
            </a:pPr>
            <a:r>
              <a:rPr lang="en-NZ" sz="2400" dirty="0">
                <a:solidFill>
                  <a:schemeClr val="bg1"/>
                </a:solidFill>
              </a:rPr>
              <a:t>The programme should highlight constraints between activities.</a:t>
            </a:r>
          </a:p>
          <a:p>
            <a:pPr>
              <a:lnSpc>
                <a:spcPct val="100000"/>
              </a:lnSpc>
              <a:buFont typeface="Wingdings" panose="05000000000000000000" pitchFamily="2" charset="2"/>
              <a:buChar char="§"/>
            </a:pPr>
            <a:r>
              <a:rPr lang="en-NZ" sz="2400" dirty="0">
                <a:solidFill>
                  <a:schemeClr val="bg1"/>
                </a:solidFill>
              </a:rPr>
              <a:t>The programme should have measurable outcomes/ milestones.</a:t>
            </a:r>
          </a:p>
        </p:txBody>
      </p:sp>
    </p:spTree>
    <p:extLst>
      <p:ext uri="{BB962C8B-B14F-4D97-AF65-F5344CB8AC3E}">
        <p14:creationId xmlns:p14="http://schemas.microsoft.com/office/powerpoint/2010/main" val="3693670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7CDE2-AC9B-4E8B-BB22-DC1A635E2A45}"/>
              </a:ext>
            </a:extLst>
          </p:cNvPr>
          <p:cNvSpPr>
            <a:spLocks noGrp="1"/>
          </p:cNvSpPr>
          <p:nvPr>
            <p:ph type="title"/>
          </p:nvPr>
        </p:nvSpPr>
        <p:spPr>
          <a:xfrm>
            <a:off x="116179" y="514864"/>
            <a:ext cx="3449214" cy="5179005"/>
          </a:xfrm>
        </p:spPr>
        <p:txBody>
          <a:bodyPr>
            <a:normAutofit/>
          </a:bodyPr>
          <a:lstStyle/>
          <a:p>
            <a:pPr algn="ctr"/>
            <a:r>
              <a:rPr lang="en-NZ" sz="4000" b="1" dirty="0">
                <a:solidFill>
                  <a:schemeClr val="bg1"/>
                </a:solidFill>
              </a:rPr>
              <a:t>KEY ACTIONS / PROCESS FOR  ENGINEER</a:t>
            </a:r>
            <a:endParaRPr lang="en-NZ" sz="4000" dirty="0">
              <a:solidFill>
                <a:schemeClr val="bg1"/>
              </a:solidFill>
            </a:endParaRPr>
          </a:p>
        </p:txBody>
      </p:sp>
      <p:sp>
        <p:nvSpPr>
          <p:cNvPr id="3" name="Content Placeholder 2">
            <a:extLst>
              <a:ext uri="{FF2B5EF4-FFF2-40B4-BE49-F238E27FC236}">
                <a16:creationId xmlns:a16="http://schemas.microsoft.com/office/drawing/2014/main" id="{12229241-41EB-43A4-BF11-32E7ED85215A}"/>
              </a:ext>
            </a:extLst>
          </p:cNvPr>
          <p:cNvSpPr>
            <a:spLocks noGrp="1"/>
          </p:cNvSpPr>
          <p:nvPr>
            <p:ph idx="1"/>
          </p:nvPr>
        </p:nvSpPr>
        <p:spPr>
          <a:xfrm>
            <a:off x="3757493" y="645459"/>
            <a:ext cx="7995600" cy="5263563"/>
          </a:xfrm>
        </p:spPr>
        <p:txBody>
          <a:bodyPr>
            <a:noAutofit/>
          </a:bodyPr>
          <a:lstStyle/>
          <a:p>
            <a:pPr>
              <a:buFont typeface="Wingdings" panose="05000000000000000000" pitchFamily="2" charset="2"/>
              <a:buChar char="§"/>
            </a:pPr>
            <a:r>
              <a:rPr lang="en-NZ" sz="2400" dirty="0">
                <a:solidFill>
                  <a:schemeClr val="bg1"/>
                </a:solidFill>
              </a:rPr>
              <a:t>On receipt of EOT:</a:t>
            </a:r>
          </a:p>
          <a:p>
            <a:pPr lvl="1">
              <a:lnSpc>
                <a:spcPct val="150000"/>
              </a:lnSpc>
            </a:pPr>
            <a:r>
              <a:rPr lang="en-NZ" dirty="0">
                <a:solidFill>
                  <a:schemeClr val="bg1"/>
                </a:solidFill>
                <a:cs typeface="Arial" panose="020B0604020202020204" pitchFamily="34" charset="0"/>
              </a:rPr>
              <a:t>Check if notice of delay was given.</a:t>
            </a:r>
          </a:p>
          <a:p>
            <a:pPr lvl="1">
              <a:lnSpc>
                <a:spcPct val="150000"/>
              </a:lnSpc>
            </a:pPr>
            <a:r>
              <a:rPr lang="en-NZ" dirty="0">
                <a:solidFill>
                  <a:schemeClr val="bg1"/>
                </a:solidFill>
                <a:cs typeface="Arial" panose="020B0604020202020204" pitchFamily="34" charset="0"/>
              </a:rPr>
              <a:t>Check what critical activities were claimed to be delayed.</a:t>
            </a:r>
          </a:p>
          <a:p>
            <a:pPr lvl="1">
              <a:lnSpc>
                <a:spcPct val="150000"/>
              </a:lnSpc>
            </a:pPr>
            <a:r>
              <a:rPr lang="en-NZ" dirty="0">
                <a:solidFill>
                  <a:schemeClr val="bg1"/>
                </a:solidFill>
                <a:cs typeface="Arial" panose="020B0604020202020204" pitchFamily="34" charset="0"/>
              </a:rPr>
              <a:t>Check what subsequent activities would be affected and whether they were delayed to the same extent.</a:t>
            </a:r>
          </a:p>
          <a:p>
            <a:pPr lvl="1">
              <a:lnSpc>
                <a:spcPct val="150000"/>
              </a:lnSpc>
            </a:pPr>
            <a:r>
              <a:rPr lang="en-NZ" dirty="0">
                <a:solidFill>
                  <a:schemeClr val="bg1"/>
                </a:solidFill>
                <a:cs typeface="Arial" panose="020B0604020202020204" pitchFamily="34" charset="0"/>
              </a:rPr>
              <a:t>Check if there was any float in the programme or ability to re-sequence the works.</a:t>
            </a:r>
          </a:p>
          <a:p>
            <a:pPr lvl="1">
              <a:lnSpc>
                <a:spcPct val="150000"/>
              </a:lnSpc>
            </a:pPr>
            <a:r>
              <a:rPr lang="en-NZ" dirty="0">
                <a:solidFill>
                  <a:schemeClr val="bg1"/>
                </a:solidFill>
                <a:cs typeface="Arial" panose="020B0604020202020204" pitchFamily="34" charset="0"/>
              </a:rPr>
              <a:t>Undertake detailed review of records and documentation to support the claim.</a:t>
            </a:r>
          </a:p>
          <a:p>
            <a:pPr lvl="1">
              <a:lnSpc>
                <a:spcPct val="150000"/>
              </a:lnSpc>
            </a:pPr>
            <a:endParaRPr lang="en-NZ" sz="1800" dirty="0">
              <a:solidFill>
                <a:schemeClr val="bg1"/>
              </a:solidFill>
              <a:cs typeface="Arial" panose="020B0604020202020204" pitchFamily="34" charset="0"/>
            </a:endParaRPr>
          </a:p>
        </p:txBody>
      </p:sp>
    </p:spTree>
    <p:extLst>
      <p:ext uri="{BB962C8B-B14F-4D97-AF65-F5344CB8AC3E}">
        <p14:creationId xmlns:p14="http://schemas.microsoft.com/office/powerpoint/2010/main" val="27414746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7CDE2-AC9B-4E8B-BB22-DC1A635E2A45}"/>
              </a:ext>
            </a:extLst>
          </p:cNvPr>
          <p:cNvSpPr>
            <a:spLocks noGrp="1"/>
          </p:cNvSpPr>
          <p:nvPr>
            <p:ph type="title"/>
          </p:nvPr>
        </p:nvSpPr>
        <p:spPr>
          <a:xfrm>
            <a:off x="392609" y="1379552"/>
            <a:ext cx="3702981" cy="2266624"/>
          </a:xfrm>
        </p:spPr>
        <p:txBody>
          <a:bodyPr>
            <a:normAutofit fontScale="90000"/>
          </a:bodyPr>
          <a:lstStyle/>
          <a:p>
            <a:pPr algn="ctr"/>
            <a:r>
              <a:rPr lang="en-NZ" sz="4000" b="1" dirty="0">
                <a:solidFill>
                  <a:schemeClr val="bg1"/>
                </a:solidFill>
              </a:rPr>
              <a:t>KEY ACTIONS FOR ENGINEER TO CONTRACT</a:t>
            </a:r>
            <a:endParaRPr lang="en-NZ" sz="4000" dirty="0">
              <a:solidFill>
                <a:schemeClr val="bg1"/>
              </a:solidFill>
            </a:endParaRPr>
          </a:p>
        </p:txBody>
      </p:sp>
      <p:sp>
        <p:nvSpPr>
          <p:cNvPr id="3" name="Content Placeholder 2">
            <a:extLst>
              <a:ext uri="{FF2B5EF4-FFF2-40B4-BE49-F238E27FC236}">
                <a16:creationId xmlns:a16="http://schemas.microsoft.com/office/drawing/2014/main" id="{12229241-41EB-43A4-BF11-32E7ED85215A}"/>
              </a:ext>
            </a:extLst>
          </p:cNvPr>
          <p:cNvSpPr>
            <a:spLocks noGrp="1"/>
          </p:cNvSpPr>
          <p:nvPr>
            <p:ph idx="1"/>
          </p:nvPr>
        </p:nvSpPr>
        <p:spPr>
          <a:xfrm>
            <a:off x="4839658" y="431854"/>
            <a:ext cx="6353693" cy="3799487"/>
          </a:xfrm>
        </p:spPr>
        <p:txBody>
          <a:bodyPr>
            <a:noAutofit/>
          </a:bodyPr>
          <a:lstStyle/>
          <a:p>
            <a:pPr>
              <a:buFont typeface="Wingdings" panose="05000000000000000000" pitchFamily="2" charset="2"/>
              <a:buChar char="§"/>
            </a:pPr>
            <a:r>
              <a:rPr lang="en-NZ" sz="2400" dirty="0">
                <a:solidFill>
                  <a:schemeClr val="bg1"/>
                </a:solidFill>
              </a:rPr>
              <a:t>On receipt of EOT:</a:t>
            </a:r>
          </a:p>
          <a:p>
            <a:pPr>
              <a:buFont typeface="Wingdings" panose="05000000000000000000" pitchFamily="2" charset="2"/>
              <a:buChar char="§"/>
            </a:pPr>
            <a:endParaRPr lang="en-NZ" sz="2400" dirty="0">
              <a:solidFill>
                <a:schemeClr val="bg1"/>
              </a:solidFill>
            </a:endParaRPr>
          </a:p>
          <a:p>
            <a:pPr lvl="1">
              <a:lnSpc>
                <a:spcPct val="100000"/>
              </a:lnSpc>
            </a:pPr>
            <a:r>
              <a:rPr lang="en-NZ" dirty="0">
                <a:solidFill>
                  <a:schemeClr val="bg1"/>
                </a:solidFill>
                <a:cs typeface="Arial" panose="020B0604020202020204" pitchFamily="34" charset="0"/>
              </a:rPr>
              <a:t>Jointly examine opportunities to mitigate the delay.</a:t>
            </a:r>
          </a:p>
          <a:p>
            <a:pPr lvl="1">
              <a:lnSpc>
                <a:spcPct val="100000"/>
              </a:lnSpc>
            </a:pPr>
            <a:r>
              <a:rPr lang="en-NZ" dirty="0">
                <a:solidFill>
                  <a:schemeClr val="bg1"/>
                </a:solidFill>
                <a:cs typeface="Arial" panose="020B0604020202020204" pitchFamily="34" charset="0"/>
              </a:rPr>
              <a:t>Consider if acceleration is an alternative to an EOT.</a:t>
            </a:r>
          </a:p>
          <a:p>
            <a:pPr lvl="1">
              <a:lnSpc>
                <a:spcPct val="100000"/>
              </a:lnSpc>
            </a:pPr>
            <a:r>
              <a:rPr lang="en-NZ" dirty="0">
                <a:solidFill>
                  <a:schemeClr val="bg1"/>
                </a:solidFill>
                <a:cs typeface="Arial" panose="020B0604020202020204" pitchFamily="34" charset="0"/>
              </a:rPr>
              <a:t>Engineer to independently assess the claim taking into account statements and other evidence provided by the Contractor.</a:t>
            </a:r>
          </a:p>
          <a:p>
            <a:pPr lvl="1">
              <a:lnSpc>
                <a:spcPct val="100000"/>
              </a:lnSpc>
            </a:pPr>
            <a:r>
              <a:rPr lang="en-NZ" dirty="0">
                <a:solidFill>
                  <a:schemeClr val="bg1"/>
                </a:solidFill>
                <a:cs typeface="Arial" panose="020B0604020202020204" pitchFamily="34" charset="0"/>
              </a:rPr>
              <a:t>The Engineer to the Contract should then issue an EOT adjusting the Due Date for Completion of the Works</a:t>
            </a:r>
          </a:p>
          <a:p>
            <a:pPr lvl="1">
              <a:lnSpc>
                <a:spcPct val="100000"/>
              </a:lnSpc>
            </a:pPr>
            <a:r>
              <a:rPr lang="en-NZ" dirty="0">
                <a:solidFill>
                  <a:schemeClr val="bg1"/>
                </a:solidFill>
                <a:cs typeface="Arial" panose="020B0604020202020204" pitchFamily="34" charset="0"/>
              </a:rPr>
              <a:t>The Principal and Contractor have the right to dispute the Engineer’s assessment of the claim.</a:t>
            </a:r>
          </a:p>
        </p:txBody>
      </p:sp>
    </p:spTree>
    <p:extLst>
      <p:ext uri="{BB962C8B-B14F-4D97-AF65-F5344CB8AC3E}">
        <p14:creationId xmlns:p14="http://schemas.microsoft.com/office/powerpoint/2010/main" val="11639537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7CDE2-AC9B-4E8B-BB22-DC1A635E2A45}"/>
              </a:ext>
            </a:extLst>
          </p:cNvPr>
          <p:cNvSpPr>
            <a:spLocks noGrp="1"/>
          </p:cNvSpPr>
          <p:nvPr>
            <p:ph type="title"/>
          </p:nvPr>
        </p:nvSpPr>
        <p:spPr>
          <a:xfrm>
            <a:off x="315046" y="113665"/>
            <a:ext cx="3895804" cy="6164190"/>
          </a:xfrm>
        </p:spPr>
        <p:txBody>
          <a:bodyPr>
            <a:normAutofit/>
          </a:bodyPr>
          <a:lstStyle/>
          <a:p>
            <a:pPr algn="ctr"/>
            <a:r>
              <a:rPr lang="en-NZ" sz="4000" b="1" dirty="0">
                <a:solidFill>
                  <a:schemeClr val="bg1"/>
                </a:solidFill>
                <a:cs typeface="Arial" panose="020B0604020202020204" pitchFamily="34" charset="0"/>
              </a:rPr>
              <a:t>KEY CONSIDERATIONS FOR ENGINEER</a:t>
            </a:r>
          </a:p>
        </p:txBody>
      </p:sp>
      <p:sp>
        <p:nvSpPr>
          <p:cNvPr id="3" name="Content Placeholder 2">
            <a:extLst>
              <a:ext uri="{FF2B5EF4-FFF2-40B4-BE49-F238E27FC236}">
                <a16:creationId xmlns:a16="http://schemas.microsoft.com/office/drawing/2014/main" id="{12229241-41EB-43A4-BF11-32E7ED85215A}"/>
              </a:ext>
            </a:extLst>
          </p:cNvPr>
          <p:cNvSpPr>
            <a:spLocks noGrp="1"/>
          </p:cNvSpPr>
          <p:nvPr>
            <p:ph idx="1"/>
          </p:nvPr>
        </p:nvSpPr>
        <p:spPr>
          <a:xfrm>
            <a:off x="4887044" y="896471"/>
            <a:ext cx="6700479" cy="5381383"/>
          </a:xfrm>
        </p:spPr>
        <p:txBody>
          <a:bodyPr>
            <a:normAutofit/>
          </a:bodyPr>
          <a:lstStyle/>
          <a:p>
            <a:pPr>
              <a:buFont typeface="Wingdings" panose="05000000000000000000" pitchFamily="2" charset="2"/>
              <a:buChar char="§"/>
            </a:pPr>
            <a:r>
              <a:rPr lang="en-NZ" sz="2400" dirty="0">
                <a:solidFill>
                  <a:schemeClr val="bg1"/>
                </a:solidFill>
                <a:cs typeface="Arial" panose="020B0604020202020204" pitchFamily="34" charset="0"/>
              </a:rPr>
              <a:t>Has actual delay to the Due Date for Completion occurred?</a:t>
            </a:r>
          </a:p>
          <a:p>
            <a:pPr>
              <a:buFont typeface="Wingdings" panose="05000000000000000000" pitchFamily="2" charset="2"/>
              <a:buChar char="§"/>
            </a:pPr>
            <a:r>
              <a:rPr lang="en-NZ" sz="2400" dirty="0">
                <a:solidFill>
                  <a:schemeClr val="bg1"/>
                </a:solidFill>
                <a:cs typeface="Arial" panose="020B0604020202020204" pitchFamily="34" charset="0"/>
              </a:rPr>
              <a:t>Can delay be demonstrated against the most recent programme?</a:t>
            </a:r>
          </a:p>
          <a:p>
            <a:pPr>
              <a:buFont typeface="Wingdings" panose="05000000000000000000" pitchFamily="2" charset="2"/>
              <a:buChar char="§"/>
            </a:pPr>
            <a:r>
              <a:rPr lang="en-NZ" sz="2400" dirty="0">
                <a:solidFill>
                  <a:schemeClr val="bg1"/>
                </a:solidFill>
                <a:cs typeface="Arial" panose="020B0604020202020204" pitchFamily="34" charset="0"/>
              </a:rPr>
              <a:t>Concurrency of delay…</a:t>
            </a:r>
          </a:p>
          <a:p>
            <a:pPr>
              <a:buFont typeface="Wingdings" panose="05000000000000000000" pitchFamily="2" charset="2"/>
              <a:buChar char="§"/>
            </a:pPr>
            <a:r>
              <a:rPr lang="en-NZ" sz="2400" dirty="0">
                <a:solidFill>
                  <a:schemeClr val="bg1"/>
                </a:solidFill>
                <a:cs typeface="Arial" panose="020B0604020202020204" pitchFamily="34" charset="0"/>
              </a:rPr>
              <a:t>Time</a:t>
            </a:r>
          </a:p>
          <a:p>
            <a:pPr>
              <a:buFont typeface="Wingdings" panose="05000000000000000000" pitchFamily="2" charset="2"/>
              <a:buChar char="§"/>
            </a:pPr>
            <a:r>
              <a:rPr lang="en-NZ" sz="2400" dirty="0">
                <a:solidFill>
                  <a:schemeClr val="bg1"/>
                </a:solidFill>
                <a:cs typeface="Arial" panose="020B0604020202020204" pitchFamily="34" charset="0"/>
              </a:rPr>
              <a:t>Costs associated with delay</a:t>
            </a:r>
          </a:p>
          <a:p>
            <a:pPr lvl="1">
              <a:buFont typeface="Wingdings" panose="05000000000000000000" pitchFamily="2" charset="2"/>
              <a:buChar char="§"/>
            </a:pPr>
            <a:r>
              <a:rPr lang="en-NZ" sz="2000" dirty="0">
                <a:solidFill>
                  <a:schemeClr val="bg1"/>
                </a:solidFill>
                <a:cs typeface="Arial" panose="020B0604020202020204" pitchFamily="34" charset="0"/>
              </a:rPr>
              <a:t>Direct costs</a:t>
            </a:r>
          </a:p>
          <a:p>
            <a:pPr lvl="1">
              <a:buFont typeface="Wingdings" panose="05000000000000000000" pitchFamily="2" charset="2"/>
              <a:buChar char="§"/>
            </a:pPr>
            <a:r>
              <a:rPr lang="en-NZ" sz="2000" dirty="0">
                <a:solidFill>
                  <a:schemeClr val="bg1"/>
                </a:solidFill>
                <a:cs typeface="Arial" panose="020B0604020202020204" pitchFamily="34" charset="0"/>
              </a:rPr>
              <a:t>Indirect Costs</a:t>
            </a:r>
          </a:p>
          <a:p>
            <a:pPr lvl="1">
              <a:buFont typeface="Wingdings" panose="05000000000000000000" pitchFamily="2" charset="2"/>
              <a:buChar char="§"/>
            </a:pPr>
            <a:r>
              <a:rPr lang="en-NZ" sz="2000" dirty="0">
                <a:solidFill>
                  <a:schemeClr val="bg1"/>
                </a:solidFill>
                <a:cs typeface="Arial" panose="020B0604020202020204" pitchFamily="34" charset="0"/>
              </a:rPr>
              <a:t>Sub-contractor costs</a:t>
            </a:r>
          </a:p>
          <a:p>
            <a:pPr>
              <a:buFont typeface="Wingdings" panose="05000000000000000000" pitchFamily="2" charset="2"/>
              <a:buChar char="§"/>
            </a:pPr>
            <a:r>
              <a:rPr lang="en-NZ" sz="2400" dirty="0">
                <a:solidFill>
                  <a:schemeClr val="bg1"/>
                </a:solidFill>
                <a:cs typeface="Arial" panose="020B0604020202020204" pitchFamily="34" charset="0"/>
              </a:rPr>
              <a:t>Off-site Overheads and Profit</a:t>
            </a:r>
          </a:p>
          <a:p>
            <a:pPr>
              <a:buFont typeface="Wingdings" panose="05000000000000000000" pitchFamily="2" charset="2"/>
              <a:buChar char="§"/>
            </a:pPr>
            <a:endParaRPr lang="en-NZ" sz="2000" dirty="0">
              <a:solidFill>
                <a:schemeClr val="bg1"/>
              </a:solidFill>
            </a:endParaRPr>
          </a:p>
          <a:p>
            <a:pPr>
              <a:buFont typeface="Wingdings" panose="05000000000000000000" pitchFamily="2" charset="2"/>
              <a:buChar char="§"/>
            </a:pPr>
            <a:endParaRPr lang="en-NZ" sz="2000" dirty="0">
              <a:solidFill>
                <a:schemeClr val="bg1"/>
              </a:solidFill>
            </a:endParaRPr>
          </a:p>
        </p:txBody>
      </p:sp>
    </p:spTree>
    <p:extLst>
      <p:ext uri="{BB962C8B-B14F-4D97-AF65-F5344CB8AC3E}">
        <p14:creationId xmlns:p14="http://schemas.microsoft.com/office/powerpoint/2010/main" val="8184519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7CDE2-AC9B-4E8B-BB22-DC1A635E2A45}"/>
              </a:ext>
            </a:extLst>
          </p:cNvPr>
          <p:cNvSpPr>
            <a:spLocks noGrp="1"/>
          </p:cNvSpPr>
          <p:nvPr>
            <p:ph type="title"/>
          </p:nvPr>
        </p:nvSpPr>
        <p:spPr>
          <a:xfrm>
            <a:off x="315046" y="113665"/>
            <a:ext cx="3895804" cy="6164190"/>
          </a:xfrm>
        </p:spPr>
        <p:txBody>
          <a:bodyPr>
            <a:normAutofit/>
          </a:bodyPr>
          <a:lstStyle/>
          <a:p>
            <a:pPr algn="ctr"/>
            <a:r>
              <a:rPr lang="en-NZ" sz="4000" b="1" dirty="0">
                <a:solidFill>
                  <a:schemeClr val="bg1"/>
                </a:solidFill>
                <a:cs typeface="Arial" panose="020B0604020202020204" pitchFamily="34" charset="0"/>
              </a:rPr>
              <a:t>KEY CONSIDERATIONS FOR ENGINEER</a:t>
            </a:r>
          </a:p>
        </p:txBody>
      </p:sp>
      <p:sp>
        <p:nvSpPr>
          <p:cNvPr id="3" name="Content Placeholder 2">
            <a:extLst>
              <a:ext uri="{FF2B5EF4-FFF2-40B4-BE49-F238E27FC236}">
                <a16:creationId xmlns:a16="http://schemas.microsoft.com/office/drawing/2014/main" id="{12229241-41EB-43A4-BF11-32E7ED85215A}"/>
              </a:ext>
            </a:extLst>
          </p:cNvPr>
          <p:cNvSpPr>
            <a:spLocks noGrp="1"/>
          </p:cNvSpPr>
          <p:nvPr>
            <p:ph idx="1"/>
          </p:nvPr>
        </p:nvSpPr>
        <p:spPr>
          <a:xfrm>
            <a:off x="4851232" y="1344705"/>
            <a:ext cx="7166598" cy="5125251"/>
          </a:xfrm>
        </p:spPr>
        <p:txBody>
          <a:bodyPr>
            <a:normAutofit/>
          </a:bodyPr>
          <a:lstStyle/>
          <a:p>
            <a:pPr>
              <a:buFont typeface="Wingdings" panose="05000000000000000000" pitchFamily="2" charset="2"/>
              <a:buChar char="§"/>
            </a:pPr>
            <a:r>
              <a:rPr lang="en-NZ" sz="2400" dirty="0">
                <a:solidFill>
                  <a:schemeClr val="bg1"/>
                </a:solidFill>
              </a:rPr>
              <a:t>Inefficiency – how to measure</a:t>
            </a:r>
          </a:p>
          <a:p>
            <a:pPr>
              <a:buFont typeface="Wingdings" panose="05000000000000000000" pitchFamily="2" charset="2"/>
              <a:buChar char="§"/>
            </a:pPr>
            <a:r>
              <a:rPr lang="en-NZ" sz="2400" dirty="0">
                <a:solidFill>
                  <a:schemeClr val="bg1"/>
                </a:solidFill>
              </a:rPr>
              <a:t>Absenteeism</a:t>
            </a:r>
          </a:p>
          <a:p>
            <a:pPr lvl="1">
              <a:buFont typeface="Wingdings" panose="05000000000000000000" pitchFamily="2" charset="2"/>
              <a:buChar char="§"/>
            </a:pPr>
            <a:r>
              <a:rPr lang="en-NZ" dirty="0">
                <a:solidFill>
                  <a:schemeClr val="bg1"/>
                </a:solidFill>
              </a:rPr>
              <a:t>Staff</a:t>
            </a:r>
          </a:p>
          <a:p>
            <a:pPr lvl="1">
              <a:buFont typeface="Wingdings" panose="05000000000000000000" pitchFamily="2" charset="2"/>
              <a:buChar char="§"/>
            </a:pPr>
            <a:r>
              <a:rPr lang="en-NZ" dirty="0">
                <a:solidFill>
                  <a:schemeClr val="bg1"/>
                </a:solidFill>
              </a:rPr>
              <a:t>Labour/ Subcontractors </a:t>
            </a:r>
          </a:p>
          <a:p>
            <a:pPr>
              <a:buFont typeface="Wingdings" panose="05000000000000000000" pitchFamily="2" charset="2"/>
              <a:buChar char="§"/>
            </a:pPr>
            <a:r>
              <a:rPr lang="en-NZ" sz="2400" dirty="0">
                <a:solidFill>
                  <a:schemeClr val="bg1"/>
                </a:solidFill>
              </a:rPr>
              <a:t>Material Shortages</a:t>
            </a:r>
          </a:p>
          <a:p>
            <a:pPr>
              <a:buFont typeface="Wingdings" panose="05000000000000000000" pitchFamily="2" charset="2"/>
              <a:buChar char="§"/>
            </a:pPr>
            <a:r>
              <a:rPr lang="en-NZ" sz="2400" dirty="0">
                <a:solidFill>
                  <a:schemeClr val="bg1"/>
                </a:solidFill>
              </a:rPr>
              <a:t>Measured mile </a:t>
            </a:r>
          </a:p>
          <a:p>
            <a:pPr>
              <a:buFont typeface="Wingdings" panose="05000000000000000000" pitchFamily="2" charset="2"/>
              <a:buChar char="§"/>
            </a:pPr>
            <a:r>
              <a:rPr lang="en-NZ" sz="2400" dirty="0">
                <a:solidFill>
                  <a:schemeClr val="bg1"/>
                </a:solidFill>
              </a:rPr>
              <a:t>Cash flow comparison</a:t>
            </a:r>
          </a:p>
          <a:p>
            <a:pPr>
              <a:buFont typeface="Wingdings" panose="05000000000000000000" pitchFamily="2" charset="2"/>
              <a:buChar char="§"/>
            </a:pPr>
            <a:r>
              <a:rPr lang="en-NZ" sz="2400" dirty="0">
                <a:solidFill>
                  <a:schemeClr val="bg1"/>
                </a:solidFill>
              </a:rPr>
              <a:t>Ongoing delay</a:t>
            </a:r>
          </a:p>
          <a:p>
            <a:pPr>
              <a:buFont typeface="Wingdings" panose="05000000000000000000" pitchFamily="2" charset="2"/>
              <a:buChar char="§"/>
            </a:pPr>
            <a:r>
              <a:rPr lang="en-NZ" sz="2400" dirty="0">
                <a:solidFill>
                  <a:schemeClr val="bg1"/>
                </a:solidFill>
              </a:rPr>
              <a:t>Records</a:t>
            </a:r>
          </a:p>
          <a:p>
            <a:pPr>
              <a:buFont typeface="Wingdings" panose="05000000000000000000" pitchFamily="2" charset="2"/>
              <a:buChar char="§"/>
            </a:pPr>
            <a:endParaRPr lang="en-NZ" sz="2000" dirty="0">
              <a:solidFill>
                <a:schemeClr val="bg1"/>
              </a:solidFill>
            </a:endParaRPr>
          </a:p>
        </p:txBody>
      </p:sp>
    </p:spTree>
    <p:extLst>
      <p:ext uri="{BB962C8B-B14F-4D97-AF65-F5344CB8AC3E}">
        <p14:creationId xmlns:p14="http://schemas.microsoft.com/office/powerpoint/2010/main" val="2722094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A0CCB-8B08-45E3-96DA-9F2602989A46}"/>
              </a:ext>
            </a:extLst>
          </p:cNvPr>
          <p:cNvSpPr>
            <a:spLocks noGrp="1"/>
          </p:cNvSpPr>
          <p:nvPr>
            <p:ph type="title"/>
          </p:nvPr>
        </p:nvSpPr>
        <p:spPr/>
        <p:txBody>
          <a:bodyPr/>
          <a:lstStyle/>
          <a:p>
            <a:r>
              <a:rPr lang="en-NZ" dirty="0"/>
              <a:t>Contract position</a:t>
            </a:r>
          </a:p>
        </p:txBody>
      </p:sp>
      <p:sp>
        <p:nvSpPr>
          <p:cNvPr id="3" name="Content Placeholder 2">
            <a:extLst>
              <a:ext uri="{FF2B5EF4-FFF2-40B4-BE49-F238E27FC236}">
                <a16:creationId xmlns:a16="http://schemas.microsoft.com/office/drawing/2014/main" id="{747D7656-3B31-468E-A724-A62B9AC1C295}"/>
              </a:ext>
            </a:extLst>
          </p:cNvPr>
          <p:cNvSpPr>
            <a:spLocks noGrp="1"/>
          </p:cNvSpPr>
          <p:nvPr>
            <p:ph idx="1"/>
          </p:nvPr>
        </p:nvSpPr>
        <p:spPr/>
        <p:txBody>
          <a:bodyPr/>
          <a:lstStyle/>
          <a:p>
            <a:pPr marL="457200" indent="-457200">
              <a:buFont typeface="Arial" panose="020B0604020202020204" pitchFamily="34" charset="0"/>
              <a:buChar char="•"/>
            </a:pPr>
            <a:r>
              <a:rPr lang="en-NZ" dirty="0"/>
              <a:t>Three categories of projects</a:t>
            </a:r>
          </a:p>
          <a:p>
            <a:pPr marL="914400" lvl="1" indent="-457200">
              <a:buFont typeface="Arial" panose="020B0604020202020204" pitchFamily="34" charset="0"/>
              <a:buChar char="•"/>
            </a:pPr>
            <a:r>
              <a:rPr lang="en-NZ" dirty="0"/>
              <a:t>Pre-2020 contracts</a:t>
            </a:r>
          </a:p>
          <a:p>
            <a:pPr marL="914400" lvl="1" indent="-457200">
              <a:buFont typeface="Arial" panose="020B0604020202020204" pitchFamily="34" charset="0"/>
              <a:buChar char="•"/>
            </a:pPr>
            <a:r>
              <a:rPr lang="en-NZ" dirty="0"/>
              <a:t>‘COVID clause’ contracts</a:t>
            </a:r>
          </a:p>
          <a:p>
            <a:pPr marL="914400" lvl="1" indent="-457200">
              <a:buFont typeface="Arial" panose="020B0604020202020204" pitchFamily="34" charset="0"/>
              <a:buChar char="•"/>
            </a:pPr>
            <a:r>
              <a:rPr lang="en-NZ" dirty="0"/>
              <a:t>New projects</a:t>
            </a:r>
          </a:p>
          <a:p>
            <a:pPr marL="457200" indent="-457200">
              <a:buFont typeface="Arial" panose="020B0604020202020204" pitchFamily="34" charset="0"/>
              <a:buChar char="•"/>
            </a:pPr>
            <a:r>
              <a:rPr lang="en-NZ" dirty="0"/>
              <a:t>Typically treated as a variation, meaning:</a:t>
            </a:r>
          </a:p>
          <a:p>
            <a:pPr marL="914400" lvl="1" indent="-457200">
              <a:buFont typeface="Arial" panose="020B0604020202020204" pitchFamily="34" charset="0"/>
              <a:buChar char="•"/>
            </a:pPr>
            <a:r>
              <a:rPr lang="en-NZ" dirty="0"/>
              <a:t>Entitlement to be granted EOT</a:t>
            </a:r>
          </a:p>
          <a:p>
            <a:pPr marL="914400" lvl="1" indent="-457200">
              <a:buFont typeface="Arial" panose="020B0604020202020204" pitchFamily="34" charset="0"/>
              <a:buChar char="•"/>
            </a:pPr>
            <a:r>
              <a:rPr lang="en-NZ" dirty="0"/>
              <a:t>(Costs paid but no allowance for profit)</a:t>
            </a:r>
          </a:p>
        </p:txBody>
      </p:sp>
    </p:spTree>
    <p:extLst>
      <p:ext uri="{BB962C8B-B14F-4D97-AF65-F5344CB8AC3E}">
        <p14:creationId xmlns:p14="http://schemas.microsoft.com/office/powerpoint/2010/main" val="5851432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25D3EAF-01F3-4DC2-AA8B-5EA1B5EA8DF4}"/>
              </a:ext>
            </a:extLst>
          </p:cNvPr>
          <p:cNvPicPr>
            <a:picLocks noChangeAspect="1"/>
          </p:cNvPicPr>
          <p:nvPr/>
        </p:nvPicPr>
        <p:blipFill rotWithShape="1">
          <a:blip r:embed="rId2">
            <a:extLst>
              <a:ext uri="{28A0092B-C50C-407E-A947-70E740481C1C}">
                <a14:useLocalDpi xmlns:a14="http://schemas.microsoft.com/office/drawing/2010/main" val="0"/>
              </a:ext>
            </a:extLst>
          </a:blip>
          <a:srcRect b="51238"/>
          <a:stretch/>
        </p:blipFill>
        <p:spPr>
          <a:xfrm>
            <a:off x="-774548" y="-61250"/>
            <a:ext cx="18413047" cy="6949440"/>
          </a:xfrm>
          <a:prstGeom prst="rect">
            <a:avLst/>
          </a:prstGeom>
        </p:spPr>
      </p:pic>
      <p:sp>
        <p:nvSpPr>
          <p:cNvPr id="16" name="Text Placeholder 2">
            <a:extLst>
              <a:ext uri="{FF2B5EF4-FFF2-40B4-BE49-F238E27FC236}">
                <a16:creationId xmlns:a16="http://schemas.microsoft.com/office/drawing/2014/main" id="{BA66AAF7-BBAF-436D-A4B0-F608EA8DE367}"/>
              </a:ext>
            </a:extLst>
          </p:cNvPr>
          <p:cNvSpPr txBox="1">
            <a:spLocks/>
          </p:cNvSpPr>
          <p:nvPr/>
        </p:nvSpPr>
        <p:spPr>
          <a:xfrm>
            <a:off x="534785" y="572730"/>
            <a:ext cx="11122429" cy="373758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70000"/>
              </a:lnSpc>
            </a:pPr>
            <a:endParaRPr lang="en-US" sz="3600" dirty="0">
              <a:solidFill>
                <a:schemeClr val="bg1"/>
              </a:solidFill>
            </a:endParaRPr>
          </a:p>
          <a:p>
            <a:pPr>
              <a:lnSpc>
                <a:spcPct val="70000"/>
              </a:lnSpc>
            </a:pPr>
            <a:endParaRPr lang="en-US" sz="3600" dirty="0">
              <a:solidFill>
                <a:schemeClr val="bg1"/>
              </a:solidFill>
            </a:endParaRPr>
          </a:p>
          <a:p>
            <a:pPr>
              <a:lnSpc>
                <a:spcPct val="70000"/>
              </a:lnSpc>
            </a:pPr>
            <a:endParaRPr lang="en-US" sz="3600" dirty="0">
              <a:solidFill>
                <a:schemeClr val="bg1"/>
              </a:solidFill>
            </a:endParaRPr>
          </a:p>
        </p:txBody>
      </p:sp>
      <p:pic>
        <p:nvPicPr>
          <p:cNvPr id="2" name="Picture 1">
            <a:extLst>
              <a:ext uri="{FF2B5EF4-FFF2-40B4-BE49-F238E27FC236}">
                <a16:creationId xmlns:a16="http://schemas.microsoft.com/office/drawing/2014/main" id="{E2A7D122-777E-45B4-AE61-12440912CEB3}"/>
              </a:ext>
            </a:extLst>
          </p:cNvPr>
          <p:cNvPicPr>
            <a:picLocks noChangeAspect="1"/>
          </p:cNvPicPr>
          <p:nvPr/>
        </p:nvPicPr>
        <p:blipFill>
          <a:blip r:embed="rId3"/>
          <a:stretch>
            <a:fillRect/>
          </a:stretch>
        </p:blipFill>
        <p:spPr>
          <a:xfrm>
            <a:off x="8867280" y="5817904"/>
            <a:ext cx="2587977" cy="774259"/>
          </a:xfrm>
          <a:prstGeom prst="rect">
            <a:avLst/>
          </a:prstGeom>
        </p:spPr>
      </p:pic>
      <p:sp>
        <p:nvSpPr>
          <p:cNvPr id="8" name="TextBox 7">
            <a:extLst>
              <a:ext uri="{FF2B5EF4-FFF2-40B4-BE49-F238E27FC236}">
                <a16:creationId xmlns:a16="http://schemas.microsoft.com/office/drawing/2014/main" id="{F981C7E0-23DE-47DC-9972-A6309B8AAC42}"/>
              </a:ext>
            </a:extLst>
          </p:cNvPr>
          <p:cNvSpPr txBox="1"/>
          <p:nvPr/>
        </p:nvSpPr>
        <p:spPr>
          <a:xfrm>
            <a:off x="9143989" y="4030872"/>
            <a:ext cx="3333051" cy="1782476"/>
          </a:xfrm>
          <a:prstGeom prst="rect">
            <a:avLst/>
          </a:prstGeom>
          <a:noFill/>
        </p:spPr>
        <p:txBody>
          <a:bodyPr wrap="square">
            <a:spAutoFit/>
          </a:bodyPr>
          <a:lstStyle/>
          <a:p>
            <a:pPr>
              <a:lnSpc>
                <a:spcPct val="70000"/>
              </a:lnSpc>
            </a:pPr>
            <a:endParaRPr lang="en-US" sz="1800" dirty="0">
              <a:solidFill>
                <a:schemeClr val="bg1"/>
              </a:solidFill>
              <a:latin typeface="Century Gothic" panose="020B0502020202020204" pitchFamily="34" charset="0"/>
            </a:endParaRPr>
          </a:p>
          <a:p>
            <a:pPr>
              <a:lnSpc>
                <a:spcPct val="70000"/>
              </a:lnSpc>
            </a:pPr>
            <a:endParaRPr lang="en-US" dirty="0">
              <a:solidFill>
                <a:schemeClr val="bg1"/>
              </a:solidFill>
              <a:latin typeface="Century Gothic" panose="020B0502020202020204" pitchFamily="34" charset="0"/>
            </a:endParaRPr>
          </a:p>
          <a:p>
            <a:pPr>
              <a:lnSpc>
                <a:spcPct val="70000"/>
              </a:lnSpc>
            </a:pPr>
            <a:endParaRPr lang="en-US" sz="1800" dirty="0">
              <a:solidFill>
                <a:schemeClr val="bg1"/>
              </a:solidFill>
              <a:latin typeface="Century Gothic" panose="020B0502020202020204" pitchFamily="34" charset="0"/>
            </a:endParaRPr>
          </a:p>
          <a:p>
            <a:pPr>
              <a:lnSpc>
                <a:spcPct val="70000"/>
              </a:lnSpc>
            </a:pPr>
            <a:endParaRPr lang="en-US" dirty="0">
              <a:solidFill>
                <a:schemeClr val="bg1"/>
              </a:solidFill>
              <a:latin typeface="Century Gothic" panose="020B0502020202020204" pitchFamily="34" charset="0"/>
            </a:endParaRPr>
          </a:p>
          <a:p>
            <a:pPr>
              <a:lnSpc>
                <a:spcPct val="70000"/>
              </a:lnSpc>
            </a:pPr>
            <a:r>
              <a:rPr lang="en-US" sz="1400" dirty="0">
                <a:solidFill>
                  <a:schemeClr val="bg1"/>
                </a:solidFill>
                <a:latin typeface="Calibri" panose="020F0502020204030204" pitchFamily="34" charset="0"/>
                <a:cs typeface="Calibri" panose="020F0502020204030204" pitchFamily="34" charset="0"/>
              </a:rPr>
              <a:t>Graham Stanage</a:t>
            </a:r>
          </a:p>
          <a:p>
            <a:pPr>
              <a:lnSpc>
                <a:spcPct val="70000"/>
              </a:lnSpc>
            </a:pPr>
            <a:r>
              <a:rPr lang="en-US" sz="1400" dirty="0">
                <a:solidFill>
                  <a:schemeClr val="bg1"/>
                </a:solidFill>
                <a:latin typeface="Calibri" panose="020F0502020204030204" pitchFamily="34" charset="0"/>
                <a:cs typeface="Calibri" panose="020F0502020204030204" pitchFamily="34" charset="0"/>
              </a:rPr>
              <a:t>Director </a:t>
            </a:r>
          </a:p>
          <a:p>
            <a:pPr>
              <a:lnSpc>
                <a:spcPct val="70000"/>
              </a:lnSpc>
            </a:pPr>
            <a:endParaRPr lang="en-US" sz="1400" dirty="0">
              <a:solidFill>
                <a:schemeClr val="bg1"/>
              </a:solidFill>
              <a:latin typeface="Calibri" panose="020F0502020204030204" pitchFamily="34" charset="0"/>
              <a:cs typeface="Calibri" panose="020F0502020204030204" pitchFamily="34" charset="0"/>
            </a:endParaRPr>
          </a:p>
          <a:p>
            <a:pPr>
              <a:lnSpc>
                <a:spcPct val="70000"/>
              </a:lnSpc>
            </a:pPr>
            <a:r>
              <a:rPr lang="en-US" sz="1400" i="1" dirty="0">
                <a:solidFill>
                  <a:schemeClr val="bg1"/>
                </a:solidFill>
                <a:latin typeface="Calibri" panose="020F0502020204030204" pitchFamily="34" charset="0"/>
                <a:cs typeface="Calibri" panose="020F0502020204030204" pitchFamily="34" charset="0"/>
              </a:rPr>
              <a:t>gstanage@rcp.co.nz</a:t>
            </a:r>
          </a:p>
          <a:p>
            <a:pPr>
              <a:lnSpc>
                <a:spcPct val="70000"/>
              </a:lnSpc>
            </a:pPr>
            <a:endParaRPr lang="en-US" sz="1400" i="1" dirty="0">
              <a:solidFill>
                <a:schemeClr val="bg1"/>
              </a:solidFill>
              <a:latin typeface="Calibri" panose="020F0502020204030204" pitchFamily="34" charset="0"/>
              <a:cs typeface="Calibri" panose="020F0502020204030204" pitchFamily="34" charset="0"/>
            </a:endParaRPr>
          </a:p>
          <a:p>
            <a:pPr>
              <a:lnSpc>
                <a:spcPct val="70000"/>
              </a:lnSpc>
            </a:pPr>
            <a:r>
              <a:rPr lang="en-US" sz="1400" i="1" dirty="0">
                <a:solidFill>
                  <a:schemeClr val="bg1"/>
                </a:solidFill>
                <a:latin typeface="Calibri" panose="020F0502020204030204" pitchFamily="34" charset="0"/>
                <a:cs typeface="Calibri" panose="020F0502020204030204" pitchFamily="34" charset="0"/>
              </a:rPr>
              <a:t>021 782 643</a:t>
            </a:r>
          </a:p>
        </p:txBody>
      </p:sp>
    </p:spTree>
    <p:extLst>
      <p:ext uri="{BB962C8B-B14F-4D97-AF65-F5344CB8AC3E}">
        <p14:creationId xmlns:p14="http://schemas.microsoft.com/office/powerpoint/2010/main" val="2362201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A0CCB-8B08-45E3-96DA-9F2602989A46}"/>
              </a:ext>
            </a:extLst>
          </p:cNvPr>
          <p:cNvSpPr>
            <a:spLocks noGrp="1"/>
          </p:cNvSpPr>
          <p:nvPr>
            <p:ph type="title"/>
          </p:nvPr>
        </p:nvSpPr>
        <p:spPr/>
        <p:txBody>
          <a:bodyPr/>
          <a:lstStyle/>
          <a:p>
            <a:r>
              <a:rPr lang="en-NZ" dirty="0"/>
              <a:t>Contract position</a:t>
            </a:r>
          </a:p>
        </p:txBody>
      </p:sp>
      <p:sp>
        <p:nvSpPr>
          <p:cNvPr id="3" name="Content Placeholder 2">
            <a:extLst>
              <a:ext uri="{FF2B5EF4-FFF2-40B4-BE49-F238E27FC236}">
                <a16:creationId xmlns:a16="http://schemas.microsoft.com/office/drawing/2014/main" id="{747D7656-3B31-468E-A724-A62B9AC1C295}"/>
              </a:ext>
            </a:extLst>
          </p:cNvPr>
          <p:cNvSpPr>
            <a:spLocks noGrp="1"/>
          </p:cNvSpPr>
          <p:nvPr>
            <p:ph idx="1"/>
          </p:nvPr>
        </p:nvSpPr>
        <p:spPr/>
        <p:txBody>
          <a:bodyPr/>
          <a:lstStyle/>
          <a:p>
            <a:pPr marL="457200" indent="-457200">
              <a:buFont typeface="Arial" panose="020B0604020202020204" pitchFamily="34" charset="0"/>
              <a:buChar char="•"/>
            </a:pPr>
            <a:r>
              <a:rPr lang="en-NZ" dirty="0"/>
              <a:t>Lockdowns easy to assess</a:t>
            </a:r>
          </a:p>
          <a:p>
            <a:pPr marL="457200" indent="-457200">
              <a:buFont typeface="Arial" panose="020B0604020202020204" pitchFamily="34" charset="0"/>
              <a:buChar char="•"/>
            </a:pPr>
            <a:r>
              <a:rPr lang="en-NZ"/>
              <a:t>Omicron effects: absence </a:t>
            </a:r>
            <a:r>
              <a:rPr lang="en-NZ" dirty="0"/>
              <a:t>/ fewer workers</a:t>
            </a:r>
          </a:p>
          <a:p>
            <a:pPr marL="457200" indent="-457200">
              <a:buFont typeface="Arial" panose="020B0604020202020204" pitchFamily="34" charset="0"/>
              <a:buChar char="•"/>
            </a:pPr>
            <a:r>
              <a:rPr lang="en-NZ" dirty="0"/>
              <a:t>NZS 3910 covers disruption costs:</a:t>
            </a:r>
          </a:p>
          <a:p>
            <a:pPr marL="457200" indent="-457200">
              <a:buFont typeface="Arial" panose="020B0604020202020204" pitchFamily="34" charset="0"/>
              <a:buChar char="•"/>
            </a:pPr>
            <a:endParaRPr lang="en-NZ" sz="1000" dirty="0"/>
          </a:p>
          <a:p>
            <a:pPr lvl="1"/>
            <a:r>
              <a:rPr lang="en-GB" sz="2000" i="1" dirty="0"/>
              <a:t>(b)	Loss of productivity; where the flow of particular work is interrupted, and the 	workforce loses continuity and has to rebuild its maximum performance.</a:t>
            </a:r>
            <a:endParaRPr lang="en-NZ" sz="2000" i="1" dirty="0"/>
          </a:p>
          <a:p>
            <a:pPr marL="457200" indent="-457200">
              <a:buFont typeface="Arial" panose="020B0604020202020204" pitchFamily="34" charset="0"/>
              <a:buChar char="•"/>
            </a:pPr>
            <a:endParaRPr lang="en-NZ" sz="1050" dirty="0"/>
          </a:p>
          <a:p>
            <a:pPr marL="457200" indent="-457200">
              <a:buFont typeface="Arial" panose="020B0604020202020204" pitchFamily="34" charset="0"/>
              <a:buChar char="•"/>
            </a:pPr>
            <a:r>
              <a:rPr lang="en-NZ" dirty="0"/>
              <a:t>Substantiation more challenging</a:t>
            </a:r>
          </a:p>
          <a:p>
            <a:pPr marL="914400" lvl="1" indent="-457200">
              <a:buFont typeface="Arial" panose="020B0604020202020204" pitchFamily="34" charset="0"/>
              <a:buChar char="•"/>
            </a:pPr>
            <a:endParaRPr lang="en-NZ" dirty="0"/>
          </a:p>
        </p:txBody>
      </p:sp>
    </p:spTree>
    <p:extLst>
      <p:ext uri="{BB962C8B-B14F-4D97-AF65-F5344CB8AC3E}">
        <p14:creationId xmlns:p14="http://schemas.microsoft.com/office/powerpoint/2010/main" val="2924360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54C40-0DB1-4052-817A-75C7B30B9B79}"/>
              </a:ext>
            </a:extLst>
          </p:cNvPr>
          <p:cNvSpPr>
            <a:spLocks noGrp="1"/>
          </p:cNvSpPr>
          <p:nvPr>
            <p:ph type="title"/>
          </p:nvPr>
        </p:nvSpPr>
        <p:spPr/>
        <p:txBody>
          <a:bodyPr/>
          <a:lstStyle/>
          <a:p>
            <a:r>
              <a:rPr lang="en-NZ" dirty="0"/>
              <a:t>Delay and disruption</a:t>
            </a:r>
          </a:p>
        </p:txBody>
      </p:sp>
      <p:sp>
        <p:nvSpPr>
          <p:cNvPr id="3" name="Content Placeholder 2">
            <a:extLst>
              <a:ext uri="{FF2B5EF4-FFF2-40B4-BE49-F238E27FC236}">
                <a16:creationId xmlns:a16="http://schemas.microsoft.com/office/drawing/2014/main" id="{7D47012C-684C-441C-BECD-1CA46D2B4A42}"/>
              </a:ext>
            </a:extLst>
          </p:cNvPr>
          <p:cNvSpPr>
            <a:spLocks noGrp="1"/>
          </p:cNvSpPr>
          <p:nvPr>
            <p:ph idx="1"/>
          </p:nvPr>
        </p:nvSpPr>
        <p:spPr/>
        <p:txBody>
          <a:bodyPr>
            <a:normAutofit/>
          </a:bodyPr>
          <a:lstStyle/>
          <a:p>
            <a:pPr marL="914400" lvl="1" indent="-457200">
              <a:buFont typeface="Arial" panose="020B0604020202020204" pitchFamily="34" charset="0"/>
              <a:buChar char="•"/>
            </a:pPr>
            <a:r>
              <a:rPr lang="en-US" sz="3200" spc="-150" dirty="0">
                <a:ea typeface="+mj-ea"/>
                <a:cs typeface="+mj-cs"/>
              </a:rPr>
              <a:t>Omicron effects more associated with disruption</a:t>
            </a:r>
          </a:p>
          <a:p>
            <a:pPr marL="914400" lvl="1" indent="-457200">
              <a:buFont typeface="Arial" panose="020B0604020202020204" pitchFamily="34" charset="0"/>
              <a:buChar char="•"/>
            </a:pPr>
            <a:r>
              <a:rPr lang="en-GB" sz="3200" spc="-150" dirty="0">
                <a:ea typeface="+mj-ea"/>
                <a:cs typeface="+mj-cs"/>
              </a:rPr>
              <a:t>Measuring effect on progress of works</a:t>
            </a:r>
          </a:p>
          <a:p>
            <a:pPr marL="1371600" lvl="2" indent="-457200">
              <a:buFont typeface="Arial" panose="020B0604020202020204" pitchFamily="34" charset="0"/>
              <a:buChar char="•"/>
            </a:pPr>
            <a:r>
              <a:rPr lang="en-GB" sz="2800" spc="-150" dirty="0">
                <a:ea typeface="+mj-ea"/>
                <a:cs typeface="+mj-cs"/>
              </a:rPr>
              <a:t>Number of absences from site</a:t>
            </a:r>
          </a:p>
          <a:p>
            <a:pPr marL="1371600" lvl="2" indent="-457200">
              <a:buFont typeface="Arial" panose="020B0604020202020204" pitchFamily="34" charset="0"/>
              <a:buChar char="•"/>
            </a:pPr>
            <a:r>
              <a:rPr lang="en-GB" sz="2800" spc="-150" dirty="0">
                <a:ea typeface="+mj-ea"/>
                <a:cs typeface="+mj-cs"/>
              </a:rPr>
              <a:t>Effect on progress</a:t>
            </a:r>
          </a:p>
          <a:p>
            <a:pPr marL="1371600" lvl="2" indent="-457200">
              <a:buFont typeface="Arial" panose="020B0604020202020204" pitchFamily="34" charset="0"/>
              <a:buChar char="•"/>
            </a:pPr>
            <a:r>
              <a:rPr lang="en-GB" sz="2800" spc="-150" dirty="0">
                <a:ea typeface="+mj-ea"/>
                <a:cs typeface="+mj-cs"/>
              </a:rPr>
              <a:t>Increases in cost</a:t>
            </a:r>
          </a:p>
          <a:p>
            <a:endParaRPr lang="en-NZ" dirty="0"/>
          </a:p>
        </p:txBody>
      </p:sp>
    </p:spTree>
    <p:extLst>
      <p:ext uri="{BB962C8B-B14F-4D97-AF65-F5344CB8AC3E}">
        <p14:creationId xmlns:p14="http://schemas.microsoft.com/office/powerpoint/2010/main" val="2889336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54C40-0DB1-4052-817A-75C7B30B9B79}"/>
              </a:ext>
            </a:extLst>
          </p:cNvPr>
          <p:cNvSpPr>
            <a:spLocks noGrp="1"/>
          </p:cNvSpPr>
          <p:nvPr>
            <p:ph type="title"/>
          </p:nvPr>
        </p:nvSpPr>
        <p:spPr/>
        <p:txBody>
          <a:bodyPr/>
          <a:lstStyle/>
          <a:p>
            <a:r>
              <a:rPr lang="en-NZ" dirty="0"/>
              <a:t>Delay and disruption</a:t>
            </a:r>
          </a:p>
        </p:txBody>
      </p:sp>
      <p:sp>
        <p:nvSpPr>
          <p:cNvPr id="3" name="Content Placeholder 2">
            <a:extLst>
              <a:ext uri="{FF2B5EF4-FFF2-40B4-BE49-F238E27FC236}">
                <a16:creationId xmlns:a16="http://schemas.microsoft.com/office/drawing/2014/main" id="{7D47012C-684C-441C-BECD-1CA46D2B4A42}"/>
              </a:ext>
            </a:extLst>
          </p:cNvPr>
          <p:cNvSpPr>
            <a:spLocks noGrp="1"/>
          </p:cNvSpPr>
          <p:nvPr>
            <p:ph idx="1"/>
          </p:nvPr>
        </p:nvSpPr>
        <p:spPr/>
        <p:txBody>
          <a:bodyPr>
            <a:normAutofit/>
          </a:bodyPr>
          <a:lstStyle/>
          <a:p>
            <a:pPr marL="914400" lvl="1" indent="-457200">
              <a:buFont typeface="Arial" panose="020B0604020202020204" pitchFamily="34" charset="0"/>
              <a:buChar char="•"/>
            </a:pPr>
            <a:r>
              <a:rPr lang="en-GB" sz="3200" spc="-150" dirty="0">
                <a:ea typeface="+mj-ea"/>
                <a:cs typeface="+mj-cs"/>
              </a:rPr>
              <a:t>Assessing disruption</a:t>
            </a:r>
          </a:p>
          <a:p>
            <a:pPr marL="1371600" lvl="2" indent="-457200">
              <a:buFont typeface="Arial" panose="020B0604020202020204" pitchFamily="34" charset="0"/>
              <a:buChar char="•"/>
            </a:pPr>
            <a:r>
              <a:rPr lang="en-GB" sz="2800" spc="-150" dirty="0">
                <a:ea typeface="+mj-ea"/>
                <a:cs typeface="+mj-cs"/>
              </a:rPr>
              <a:t>Productivity based </a:t>
            </a:r>
          </a:p>
          <a:p>
            <a:pPr marL="1371600" lvl="2" indent="-457200">
              <a:buFont typeface="Arial" panose="020B0604020202020204" pitchFamily="34" charset="0"/>
              <a:buChar char="•"/>
            </a:pPr>
            <a:r>
              <a:rPr lang="en-GB" sz="2800" spc="-150" dirty="0">
                <a:ea typeface="+mj-ea"/>
                <a:cs typeface="+mj-cs"/>
              </a:rPr>
              <a:t>Cost based</a:t>
            </a:r>
          </a:p>
          <a:p>
            <a:pPr marL="914400" lvl="1" indent="-457200">
              <a:buFont typeface="Arial" panose="020B0604020202020204" pitchFamily="34" charset="0"/>
              <a:buChar char="•"/>
            </a:pPr>
            <a:r>
              <a:rPr lang="en-GB" sz="3200" spc="-150" dirty="0">
                <a:ea typeface="+mj-ea"/>
                <a:cs typeface="+mj-cs"/>
              </a:rPr>
              <a:t>Measured mile analysis</a:t>
            </a:r>
          </a:p>
          <a:p>
            <a:pPr marL="914400" lvl="1" indent="-457200">
              <a:buFont typeface="Arial" panose="020B0604020202020204" pitchFamily="34" charset="0"/>
              <a:buChar char="•"/>
            </a:pPr>
            <a:r>
              <a:rPr lang="en-GB" sz="3200" spc="-150" dirty="0">
                <a:ea typeface="+mj-ea"/>
                <a:cs typeface="+mj-cs"/>
              </a:rPr>
              <a:t>Earned value analysis</a:t>
            </a:r>
          </a:p>
          <a:p>
            <a:pPr marL="914400" lvl="1" indent="-457200">
              <a:buFont typeface="Arial" panose="020B0604020202020204" pitchFamily="34" charset="0"/>
              <a:buChar char="•"/>
            </a:pPr>
            <a:r>
              <a:rPr lang="en-GB" sz="3200" spc="-150" dirty="0">
                <a:ea typeface="+mj-ea"/>
                <a:cs typeface="+mj-cs"/>
              </a:rPr>
              <a:t>Programme analysis</a:t>
            </a:r>
          </a:p>
          <a:p>
            <a:pPr marL="1371600" lvl="2" indent="-457200">
              <a:buFont typeface="Arial" panose="020B0604020202020204" pitchFamily="34" charset="0"/>
              <a:buChar char="•"/>
            </a:pPr>
            <a:endParaRPr lang="en-GB" sz="2800" spc="-150" dirty="0">
              <a:ea typeface="+mj-ea"/>
              <a:cs typeface="+mj-cs"/>
            </a:endParaRPr>
          </a:p>
          <a:p>
            <a:endParaRPr lang="en-NZ" dirty="0"/>
          </a:p>
        </p:txBody>
      </p:sp>
    </p:spTree>
    <p:extLst>
      <p:ext uri="{BB962C8B-B14F-4D97-AF65-F5344CB8AC3E}">
        <p14:creationId xmlns:p14="http://schemas.microsoft.com/office/powerpoint/2010/main" val="796200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54C40-0DB1-4052-817A-75C7B30B9B79}"/>
              </a:ext>
            </a:extLst>
          </p:cNvPr>
          <p:cNvSpPr>
            <a:spLocks noGrp="1"/>
          </p:cNvSpPr>
          <p:nvPr>
            <p:ph type="title"/>
          </p:nvPr>
        </p:nvSpPr>
        <p:spPr/>
        <p:txBody>
          <a:bodyPr/>
          <a:lstStyle/>
          <a:p>
            <a:r>
              <a:rPr lang="en-NZ" dirty="0"/>
              <a:t>Delay and disruption</a:t>
            </a:r>
          </a:p>
        </p:txBody>
      </p:sp>
      <p:sp>
        <p:nvSpPr>
          <p:cNvPr id="3" name="Content Placeholder 2">
            <a:extLst>
              <a:ext uri="{FF2B5EF4-FFF2-40B4-BE49-F238E27FC236}">
                <a16:creationId xmlns:a16="http://schemas.microsoft.com/office/drawing/2014/main" id="{7D47012C-684C-441C-BECD-1CA46D2B4A42}"/>
              </a:ext>
            </a:extLst>
          </p:cNvPr>
          <p:cNvSpPr>
            <a:spLocks noGrp="1"/>
          </p:cNvSpPr>
          <p:nvPr>
            <p:ph idx="1"/>
          </p:nvPr>
        </p:nvSpPr>
        <p:spPr/>
        <p:txBody>
          <a:bodyPr>
            <a:normAutofit/>
          </a:bodyPr>
          <a:lstStyle/>
          <a:p>
            <a:pPr marL="914400" lvl="1" indent="-457200">
              <a:buFont typeface="Arial" panose="020B0604020202020204" pitchFamily="34" charset="0"/>
              <a:buChar char="•"/>
            </a:pPr>
            <a:r>
              <a:rPr lang="en-GB" sz="3200" spc="-150" dirty="0">
                <a:ea typeface="+mj-ea"/>
                <a:cs typeface="+mj-cs"/>
              </a:rPr>
              <a:t>What is the ‘event’ of delay</a:t>
            </a:r>
          </a:p>
          <a:p>
            <a:pPr marL="914400" lvl="1" indent="-457200">
              <a:buFont typeface="Arial" panose="020B0604020202020204" pitchFamily="34" charset="0"/>
              <a:buChar char="•"/>
            </a:pPr>
            <a:r>
              <a:rPr lang="en-GB" sz="3200" spc="-150" dirty="0">
                <a:ea typeface="+mj-ea"/>
                <a:cs typeface="+mj-cs"/>
              </a:rPr>
              <a:t>Continuing effects</a:t>
            </a:r>
          </a:p>
          <a:p>
            <a:pPr marL="914400" lvl="1" indent="-457200">
              <a:buFont typeface="Arial" panose="020B0604020202020204" pitchFamily="34" charset="0"/>
              <a:buChar char="•"/>
            </a:pPr>
            <a:r>
              <a:rPr lang="en-GB" sz="3200" spc="-150" dirty="0">
                <a:ea typeface="+mj-ea"/>
                <a:cs typeface="+mj-cs"/>
              </a:rPr>
              <a:t>NZS 3910 approach:</a:t>
            </a:r>
          </a:p>
          <a:p>
            <a:pPr marL="1371600" lvl="2" indent="-457200">
              <a:buFont typeface="Arial" panose="020B0604020202020204" pitchFamily="34" charset="0"/>
              <a:buChar char="•"/>
            </a:pPr>
            <a:r>
              <a:rPr lang="en-GB" sz="2800" spc="-150" dirty="0">
                <a:ea typeface="+mj-ea"/>
                <a:cs typeface="+mj-cs"/>
              </a:rPr>
              <a:t>More than one notice (monthly)</a:t>
            </a:r>
          </a:p>
          <a:p>
            <a:pPr marL="1371600" lvl="2" indent="-457200">
              <a:buFont typeface="Arial" panose="020B0604020202020204" pitchFamily="34" charset="0"/>
              <a:buChar char="•"/>
            </a:pPr>
            <a:r>
              <a:rPr lang="en-GB" sz="2800" spc="-150" dirty="0">
                <a:ea typeface="+mj-ea"/>
                <a:cs typeface="+mj-cs"/>
              </a:rPr>
              <a:t>Each claiming a specific period of extension</a:t>
            </a:r>
          </a:p>
          <a:p>
            <a:endParaRPr lang="en-NZ" dirty="0"/>
          </a:p>
        </p:txBody>
      </p:sp>
    </p:spTree>
    <p:extLst>
      <p:ext uri="{BB962C8B-B14F-4D97-AF65-F5344CB8AC3E}">
        <p14:creationId xmlns:p14="http://schemas.microsoft.com/office/powerpoint/2010/main" val="3209167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73A669CC-8A18-4A81-B038-355CD9DCE98D}"/>
              </a:ext>
            </a:extLst>
          </p:cNvPr>
          <p:cNvSpPr>
            <a:spLocks noGrp="1"/>
          </p:cNvSpPr>
          <p:nvPr>
            <p:ph type="title"/>
          </p:nvPr>
        </p:nvSpPr>
        <p:spPr>
          <a:xfrm>
            <a:off x="640079" y="2053641"/>
            <a:ext cx="3669161" cy="2760098"/>
          </a:xfrm>
        </p:spPr>
        <p:txBody>
          <a:bodyPr vert="horz" lIns="91440" tIns="45720" rIns="91440" bIns="45720" rtlCol="0">
            <a:normAutofit/>
          </a:bodyPr>
          <a:lstStyle/>
          <a:p>
            <a:r>
              <a:rPr lang="en-US" kern="1200">
                <a:solidFill>
                  <a:srgbClr val="FFFFFF"/>
                </a:solidFill>
                <a:latin typeface="+mj-lt"/>
                <a:ea typeface="+mj-ea"/>
                <a:cs typeface="+mj-cs"/>
              </a:rPr>
              <a:t>Thank you</a:t>
            </a:r>
          </a:p>
        </p:txBody>
      </p:sp>
      <p:sp>
        <p:nvSpPr>
          <p:cNvPr id="5" name="Subtitle 4">
            <a:extLst>
              <a:ext uri="{FF2B5EF4-FFF2-40B4-BE49-F238E27FC236}">
                <a16:creationId xmlns:a16="http://schemas.microsoft.com/office/drawing/2014/main" id="{17CEA9D6-6E79-417B-B16A-C8BA7F52B8CB}"/>
              </a:ext>
            </a:extLst>
          </p:cNvPr>
          <p:cNvSpPr>
            <a:spLocks noGrp="1"/>
          </p:cNvSpPr>
          <p:nvPr>
            <p:ph idx="1"/>
          </p:nvPr>
        </p:nvSpPr>
        <p:spPr>
          <a:xfrm>
            <a:off x="6090574" y="801866"/>
            <a:ext cx="5306084" cy="5230634"/>
          </a:xfrm>
        </p:spPr>
        <p:txBody>
          <a:bodyPr vert="horz" lIns="91440" tIns="45720" rIns="91440" bIns="45720" rtlCol="0" anchor="ctr">
            <a:normAutofit/>
          </a:bodyPr>
          <a:lstStyle/>
          <a:p>
            <a:pPr marL="0" indent="0">
              <a:buNone/>
            </a:pPr>
            <a:r>
              <a:rPr lang="en-US" sz="2400" b="1" dirty="0">
                <a:solidFill>
                  <a:srgbClr val="000000"/>
                </a:solidFill>
              </a:rPr>
              <a:t>Arie Moore</a:t>
            </a:r>
            <a:br>
              <a:rPr lang="en-US" sz="2400" dirty="0">
                <a:solidFill>
                  <a:srgbClr val="000000"/>
                </a:solidFill>
              </a:rPr>
            </a:br>
            <a:r>
              <a:rPr lang="en-US" sz="2400" dirty="0">
                <a:solidFill>
                  <a:srgbClr val="000000"/>
                </a:solidFill>
              </a:rPr>
              <a:t>Director</a:t>
            </a:r>
          </a:p>
          <a:p>
            <a:pPr indent="-228600">
              <a:buFont typeface="Arial" panose="020B0604020202020204" pitchFamily="34" charset="0"/>
              <a:buChar char="•"/>
            </a:pPr>
            <a:endParaRPr lang="en-US" sz="2400" dirty="0">
              <a:solidFill>
                <a:srgbClr val="000000"/>
              </a:solidFill>
            </a:endParaRPr>
          </a:p>
          <a:p>
            <a:pPr marL="0" indent="0">
              <a:buNone/>
            </a:pPr>
            <a:r>
              <a:rPr lang="en-US" sz="2400" dirty="0">
                <a:solidFill>
                  <a:srgbClr val="000000"/>
                </a:solidFill>
              </a:rPr>
              <a:t>E arie@reflectivelaw.co.nz</a:t>
            </a:r>
          </a:p>
          <a:p>
            <a:pPr marL="0" indent="0">
              <a:buNone/>
            </a:pPr>
            <a:r>
              <a:rPr lang="en-US" sz="2400" dirty="0">
                <a:solidFill>
                  <a:srgbClr val="000000"/>
                </a:solidFill>
              </a:rPr>
              <a:t>M 027 457 9203</a:t>
            </a:r>
          </a:p>
        </p:txBody>
      </p:sp>
    </p:spTree>
    <p:extLst>
      <p:ext uri="{BB962C8B-B14F-4D97-AF65-F5344CB8AC3E}">
        <p14:creationId xmlns:p14="http://schemas.microsoft.com/office/powerpoint/2010/main" val="511777067"/>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56046E8-239B-4948-920D-3E40C2C4E744}" vid="{274172F3-5DD0-164A-A6B6-C93831232F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565CF60713954CAD3C0FB6316418DC" ma:contentTypeVersion="4" ma:contentTypeDescription="Create a new document." ma:contentTypeScope="" ma:versionID="6d26cdf07dd0aa475a274a8ac860da97">
  <xsd:schema xmlns:xsd="http://www.w3.org/2001/XMLSchema" xmlns:xs="http://www.w3.org/2001/XMLSchema" xmlns:p="http://schemas.microsoft.com/office/2006/metadata/properties" xmlns:ns2="26b025aa-6283-45d9-a87b-3de7b75def92" targetNamespace="http://schemas.microsoft.com/office/2006/metadata/properties" ma:root="true" ma:fieldsID="c576c2338215ff46afe3f34086426edb" ns2:_="">
    <xsd:import namespace="26b025aa-6283-45d9-a87b-3de7b75def9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b025aa-6283-45d9-a87b-3de7b75def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CE3651-B4FC-43F4-B254-FF82B44340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b025aa-6283-45d9-a87b-3de7b75def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6CBE9E0-E3C4-4066-98D0-E88B0F6C5A66}">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D740ECE3-FFCA-4811-80BE-720451DBF1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TotalTime>
  <Words>2475</Words>
  <Application>Microsoft Office PowerPoint</Application>
  <PresentationFormat>Widescreen</PresentationFormat>
  <Paragraphs>352</Paragraphs>
  <Slides>40</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Arial Black</vt:lpstr>
      <vt:lpstr>Arial,Sans-Serif</vt:lpstr>
      <vt:lpstr>Calibri</vt:lpstr>
      <vt:lpstr>Century Gothic</vt:lpstr>
      <vt:lpstr>Wingdings</vt:lpstr>
      <vt:lpstr>Office Theme</vt:lpstr>
      <vt:lpstr>EOTs and Omicron</vt:lpstr>
      <vt:lpstr>Overview </vt:lpstr>
      <vt:lpstr>Omicron environment</vt:lpstr>
      <vt:lpstr>Contract position</vt:lpstr>
      <vt:lpstr>Contract position</vt:lpstr>
      <vt:lpstr>Delay and disruption</vt:lpstr>
      <vt:lpstr>Delay and disruption</vt:lpstr>
      <vt:lpstr>Delay and disruption</vt:lpstr>
      <vt:lpstr>Thank you</vt:lpstr>
      <vt:lpstr>PowerPoint Presentation</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Covid, Delta and Omicron – Contractors View</vt:lpstr>
      <vt:lpstr>State of Contracts – Mixed Bag</vt:lpstr>
      <vt:lpstr>What to do if you’ve been impacted?</vt:lpstr>
      <vt:lpstr>Types of entitlement</vt:lpstr>
      <vt:lpstr>Subcontractors and Covid</vt:lpstr>
      <vt:lpstr>Current view of entitlement</vt:lpstr>
      <vt:lpstr>What's Next?</vt:lpstr>
      <vt:lpstr>PowerPoint Presentation</vt:lpstr>
      <vt:lpstr>PowerPoint Presentation</vt:lpstr>
      <vt:lpstr>PowerPoint Presentation</vt:lpstr>
      <vt:lpstr>KEY PRINCIPLES</vt:lpstr>
      <vt:lpstr>PowerPoint Presentation</vt:lpstr>
      <vt:lpstr>NOTIFICATION OF DELAY (NoD) </vt:lpstr>
      <vt:lpstr>BEFORE AN EOT CLAIM IS ISSUED</vt:lpstr>
      <vt:lpstr>BEFORE DECIDING TO MAKE AN EOT CLAIM</vt:lpstr>
      <vt:lpstr>PROGRAMME FUNDAMENTALS –   to allow for accurate assessment </vt:lpstr>
      <vt:lpstr>KEY ACTIONS / PROCESS FOR  ENGINEER</vt:lpstr>
      <vt:lpstr>KEY ACTIONS FOR ENGINEER TO CONTRACT</vt:lpstr>
      <vt:lpstr>KEY CONSIDERATIONS FOR ENGINEER</vt:lpstr>
      <vt:lpstr>KEY CONSIDERATIONS FOR ENGINEER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 of a contract</dc:title>
  <dc:creator>Arie Moore</dc:creator>
  <cp:lastModifiedBy>Chloe Stephen</cp:lastModifiedBy>
  <cp:revision>23</cp:revision>
  <cp:lastPrinted>2019-08-08T01:14:42Z</cp:lastPrinted>
  <dcterms:created xsi:type="dcterms:W3CDTF">2019-01-15T04:03:37Z</dcterms:created>
  <dcterms:modified xsi:type="dcterms:W3CDTF">2022-04-06T04:17:45Z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0x0101002E565CF60713954CAD3C0FB6316418DC</vt:lpwstr>
  </property>
</Properties>
</file>