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58" r:id="rId4"/>
    <p:sldId id="270" r:id="rId5"/>
    <p:sldId id="266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E0F4-53EE-494F-B843-6DEF1E7F9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A25E8-C457-4F67-AC6F-C7097947F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06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19-F509-466C-8E3C-692A556E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118"/>
            <a:ext cx="10515600" cy="704570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71BF3-DE75-4EC2-872A-5AB2AC48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025"/>
            <a:ext cx="10515600" cy="4150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452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FC4-5474-4DAA-BCC5-A97F46FD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024A6-A561-4A0D-B2E7-72E8332E8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44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5143-A52A-45B2-B99D-EF67407C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365"/>
            <a:ext cx="10515600" cy="76732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0546A-1DAF-4565-98A8-36DD71D5B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662CF-DCF6-4A24-A65A-3871322E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81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E7E8-0DC4-48EE-8C45-1622E2E1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B37B8-7F58-4671-8CD3-848B9A31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EE0FF-8ACC-4A9E-81E8-3CCF29A1C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6237C-270C-41CC-9AD1-49B2E79B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C7FFF-4FEF-41DF-B72B-D1BA5CCFA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056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C87E-0EDE-4599-859F-E1CC1689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667F-0F83-4154-AAD8-AB8F76A7F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25239-F054-4477-808B-361132FF8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4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F4E5B8-9858-429B-B932-854DE6963FC5}"/>
              </a:ext>
            </a:extLst>
          </p:cNvPr>
          <p:cNvCxnSpPr/>
          <p:nvPr userDrawn="1"/>
        </p:nvCxnSpPr>
        <p:spPr>
          <a:xfrm>
            <a:off x="233082" y="6633882"/>
            <a:ext cx="117079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2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3B6905E5-62C4-452D-90D8-5E17051BB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 b="-15628"/>
          <a:stretch/>
        </p:blipFill>
        <p:spPr>
          <a:xfrm>
            <a:off x="-1" y="0"/>
            <a:ext cx="12191999" cy="8127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59B175D-84E5-489C-8764-5308B02F6757}"/>
              </a:ext>
            </a:extLst>
          </p:cNvPr>
          <p:cNvSpPr/>
          <p:nvPr/>
        </p:nvSpPr>
        <p:spPr>
          <a:xfrm>
            <a:off x="-17419" y="1710865"/>
            <a:ext cx="8072848" cy="57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D698F73-FD59-4508-A12F-6863641C1DC5}"/>
              </a:ext>
            </a:extLst>
          </p:cNvPr>
          <p:cNvSpPr txBox="1">
            <a:spLocks/>
          </p:cNvSpPr>
          <p:nvPr/>
        </p:nvSpPr>
        <p:spPr>
          <a:xfrm>
            <a:off x="191327" y="1820769"/>
            <a:ext cx="10628983" cy="88328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Omnes" pitchFamily="50" charset="0"/>
              </a:rPr>
              <a:t>Presented by: Janine Stewart &amp; Stephen Price, MinterEllisonRuddWatts</a:t>
            </a:r>
            <a:endParaRPr lang="en-NZ" sz="2000" dirty="0">
              <a:solidFill>
                <a:schemeClr val="tx1"/>
              </a:solidFill>
              <a:latin typeface="Omnes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DD05EA-9B85-470C-B1AF-2F73933C470B}"/>
              </a:ext>
            </a:extLst>
          </p:cNvPr>
          <p:cNvSpPr/>
          <p:nvPr/>
        </p:nvSpPr>
        <p:spPr>
          <a:xfrm>
            <a:off x="0" y="-4479"/>
            <a:ext cx="4737463" cy="862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2ECF51D-61F8-46BA-8509-DB78A3E7897B}"/>
              </a:ext>
            </a:extLst>
          </p:cNvPr>
          <p:cNvSpPr txBox="1">
            <a:spLocks/>
          </p:cNvSpPr>
          <p:nvPr/>
        </p:nvSpPr>
        <p:spPr>
          <a:xfrm>
            <a:off x="148045" y="105481"/>
            <a:ext cx="10415451" cy="6825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F200"/>
                </a:solidFill>
                <a:latin typeface="Omnes SemiBold" pitchFamily="50" charset="0"/>
              </a:rPr>
              <a:t>NZIOB WEBINAR</a:t>
            </a:r>
            <a:endParaRPr lang="en-NZ" sz="4400" dirty="0">
              <a:solidFill>
                <a:srgbClr val="FFF200"/>
              </a:solidFill>
              <a:latin typeface="Omnes SemiBold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16D0C-30E8-4D38-AB23-296DC2396439}"/>
              </a:ext>
            </a:extLst>
          </p:cNvPr>
          <p:cNvSpPr/>
          <p:nvPr/>
        </p:nvSpPr>
        <p:spPr>
          <a:xfrm>
            <a:off x="4737463" y="-8958"/>
            <a:ext cx="5808615" cy="862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0" name="Picture 19" descr="A drawing of a face&#10;&#10;Description automatically generated">
            <a:extLst>
              <a:ext uri="{FF2B5EF4-FFF2-40B4-BE49-F238E27FC236}">
                <a16:creationId xmlns:a16="http://schemas.microsoft.com/office/drawing/2014/main" id="{9D10E4D3-C580-489B-8A51-2805C10DE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93" y="339654"/>
            <a:ext cx="2163278" cy="290293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367AD3-BCAE-4E74-8C93-D4D3175C6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67" y="123376"/>
            <a:ext cx="1375330" cy="6341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EC6233-AA4C-42A1-81FC-3544B7F12CED}"/>
              </a:ext>
            </a:extLst>
          </p:cNvPr>
          <p:cNvSpPr/>
          <p:nvPr/>
        </p:nvSpPr>
        <p:spPr>
          <a:xfrm>
            <a:off x="0" y="853193"/>
            <a:ext cx="9396549" cy="86215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35949-2D4B-4B10-A8F1-9BCBA7033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7" y="963097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Omnes" pitchFamily="50" charset="0"/>
              </a:rPr>
              <a:t>Review and remobilisation</a:t>
            </a:r>
            <a:endParaRPr lang="en-NZ" sz="4400" dirty="0">
              <a:solidFill>
                <a:schemeClr val="tx1"/>
              </a:solidFill>
              <a:latin typeface="Omnes" pitchFamily="50" charset="0"/>
            </a:endParaRP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2BDE2F-085D-4A56-9E6E-BEBF90BD4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25" y="292690"/>
            <a:ext cx="1206318" cy="451705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2F7E5E5-2ADA-4204-9BC3-AC083D470466}"/>
              </a:ext>
            </a:extLst>
          </p:cNvPr>
          <p:cNvSpPr txBox="1">
            <a:spLocks/>
          </p:cNvSpPr>
          <p:nvPr/>
        </p:nvSpPr>
        <p:spPr>
          <a:xfrm>
            <a:off x="4937587" y="111869"/>
            <a:ext cx="1293225" cy="2201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  <a:latin typeface="Omnes" pitchFamily="50" charset="0"/>
              </a:rPr>
              <a:t>Brought to you by:</a:t>
            </a:r>
            <a:endParaRPr lang="en-NZ" sz="1100" dirty="0">
              <a:solidFill>
                <a:schemeClr val="tx1"/>
              </a:solidFill>
              <a:latin typeface="Omnes" pitchFamily="50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8FF7A0-484B-4A73-85F6-709921678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04" y="6053687"/>
            <a:ext cx="6095496" cy="8107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1B0BC3-1FE0-4E50-BF94-91876F28DD55}"/>
              </a:ext>
            </a:extLst>
          </p:cNvPr>
          <p:cNvSpPr txBox="1"/>
          <p:nvPr/>
        </p:nvSpPr>
        <p:spPr>
          <a:xfrm>
            <a:off x="191327" y="6382139"/>
            <a:ext cx="1404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22218575</a:t>
            </a:r>
            <a:endParaRPr lang="en-N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3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CBA1A3D4-866F-4421-BD6A-713A2045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48243"/>
          <a:stretch/>
        </p:blipFill>
        <p:spPr>
          <a:xfrm>
            <a:off x="0" y="0"/>
            <a:ext cx="41522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dirty="0">
                <a:latin typeface="Omnes" pitchFamily="50" charset="0"/>
              </a:rPr>
              <a:t>Introduction</a:t>
            </a:r>
            <a:endParaRPr lang="en-NZ" sz="4400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4638211" y="2280732"/>
            <a:ext cx="7208765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</a:rPr>
              <a:t>This session will cover: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Review of progress of key issues over lockdown </a:t>
            </a:r>
            <a:r>
              <a:rPr lang="en-NZ" sz="2400" dirty="0">
                <a:solidFill>
                  <a:schemeClr val="tx1"/>
                </a:solidFill>
              </a:rPr>
              <a:t>(suspension, MBIE guideline, contract vs pragmatic vs combined approach)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sz="2400" dirty="0">
                <a:solidFill>
                  <a:schemeClr val="tx1"/>
                </a:solidFill>
              </a:rPr>
              <a:t>Key issues for remobilisation</a:t>
            </a:r>
            <a:endParaRPr lang="en-NZ" sz="28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7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CBA1A3D4-866F-4421-BD6A-713A2045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48243"/>
          <a:stretch/>
        </p:blipFill>
        <p:spPr>
          <a:xfrm>
            <a:off x="0" y="0"/>
            <a:ext cx="41522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593954"/>
            <a:ext cx="10415451" cy="1199947"/>
          </a:xfrm>
        </p:spPr>
        <p:txBody>
          <a:bodyPr/>
          <a:lstStyle/>
          <a:p>
            <a:pPr algn="l"/>
            <a:r>
              <a:rPr lang="en-NZ" sz="4400" dirty="0">
                <a:latin typeface="Omnes" pitchFamily="50" charset="0"/>
              </a:rPr>
              <a:t>Review and progress on key issues over lockdown</a:t>
            </a:r>
            <a:r>
              <a:rPr lang="en-US" sz="4400" dirty="0">
                <a:latin typeface="Omnes" pitchFamily="50" charset="0"/>
              </a:rPr>
              <a:t>?</a:t>
            </a:r>
            <a:endParaRPr lang="en-NZ" sz="4400" dirty="0"/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4638211" y="2280732"/>
            <a:ext cx="7208765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What happened to suspension? Collaboration to achieve suspension </a:t>
            </a:r>
            <a:r>
              <a:rPr lang="en-NZ" sz="2400">
                <a:solidFill>
                  <a:schemeClr val="tx1"/>
                </a:solidFill>
              </a:rPr>
              <a:t>outcome or </a:t>
            </a:r>
            <a:r>
              <a:rPr lang="en-NZ" sz="2400" dirty="0">
                <a:solidFill>
                  <a:schemeClr val="tx1"/>
                </a:solidFill>
              </a:rPr>
              <a:t>does MBIE’s guidance note change the focus (and/or should it have)?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Clarification on MBIE’s guideline – change of law vs suspension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Prevalence of pragmatic vs contract outcomes </a:t>
            </a:r>
          </a:p>
          <a:p>
            <a:pPr algn="l"/>
            <a:endParaRPr lang="en-NZ" sz="2800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9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CBA1A3D4-866F-4421-BD6A-713A2045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48243"/>
          <a:stretch/>
        </p:blipFill>
        <p:spPr>
          <a:xfrm>
            <a:off x="0" y="0"/>
            <a:ext cx="415220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519319"/>
            <a:ext cx="10415451" cy="682579"/>
          </a:xfrm>
        </p:spPr>
        <p:txBody>
          <a:bodyPr/>
          <a:lstStyle/>
          <a:p>
            <a:pPr algn="l"/>
            <a:r>
              <a:rPr lang="en-NZ" sz="3200" dirty="0"/>
              <a:t>Remobilisation: The sector has joined forces to remobilise – but construction sites will be far from “back to normal"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4638211" y="2280732"/>
            <a:ext cx="7208765" cy="416720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Is this the beginning of a new era of contract issues or will parties put contracts to one side for the good of the project?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What are some of the key impacts of Alert Level 3 compliance?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chemeClr val="tx1"/>
                </a:solidFill>
              </a:rPr>
              <a:t>Who bears the risk (and cost) of Alert Level 3 compliance?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00E72536-0242-4E2F-9166-3575EA136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 b="-15628"/>
          <a:stretch/>
        </p:blipFill>
        <p:spPr>
          <a:xfrm>
            <a:off x="41423" y="0"/>
            <a:ext cx="12191999" cy="812799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0C5F02-9C97-42E8-94AF-A6E3B0884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03" y="6280427"/>
            <a:ext cx="1195911" cy="5720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8165D-E9B6-403A-B9C8-654C56C5E70F}"/>
              </a:ext>
            </a:extLst>
          </p:cNvPr>
          <p:cNvSpPr/>
          <p:nvPr/>
        </p:nvSpPr>
        <p:spPr>
          <a:xfrm>
            <a:off x="2402076" y="1619617"/>
            <a:ext cx="7387844" cy="361876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591" y="2591135"/>
            <a:ext cx="2802814" cy="1397040"/>
          </a:xfrm>
        </p:spPr>
        <p:txBody>
          <a:bodyPr/>
          <a:lstStyle/>
          <a:p>
            <a:pPr algn="l"/>
            <a:r>
              <a:rPr lang="en-US" sz="11600" dirty="0">
                <a:solidFill>
                  <a:srgbClr val="FFF200"/>
                </a:solidFill>
                <a:latin typeface="Omnes" pitchFamily="50" charset="0"/>
              </a:rPr>
              <a:t>Q</a:t>
            </a:r>
            <a:r>
              <a:rPr lang="en-US" sz="6600" dirty="0">
                <a:solidFill>
                  <a:srgbClr val="FFF200"/>
                </a:solidFill>
                <a:latin typeface="Omnes" pitchFamily="50" charset="0"/>
              </a:rPr>
              <a:t>&amp;</a:t>
            </a:r>
            <a:r>
              <a:rPr lang="en-US" sz="2800" dirty="0">
                <a:solidFill>
                  <a:srgbClr val="FFF200"/>
                </a:solidFill>
                <a:latin typeface="Omnes" pitchFamily="50" charset="0"/>
              </a:rPr>
              <a:t> </a:t>
            </a:r>
            <a:r>
              <a:rPr lang="en-US" sz="11600" dirty="0">
                <a:solidFill>
                  <a:srgbClr val="FFF200"/>
                </a:solidFill>
                <a:latin typeface="Omnes" pitchFamily="50" charset="0"/>
              </a:rPr>
              <a:t>A</a:t>
            </a:r>
            <a:endParaRPr lang="en-NZ" sz="11600" dirty="0">
              <a:solidFill>
                <a:srgbClr val="FFF2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5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building, sitting, wooden&#10;&#10;Description automatically generated">
            <a:extLst>
              <a:ext uri="{FF2B5EF4-FFF2-40B4-BE49-F238E27FC236}">
                <a16:creationId xmlns:a16="http://schemas.microsoft.com/office/drawing/2014/main" id="{00E72536-0242-4E2F-9166-3575EA136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 b="-15628"/>
          <a:stretch/>
        </p:blipFill>
        <p:spPr>
          <a:xfrm>
            <a:off x="-1" y="0"/>
            <a:ext cx="12191999" cy="812799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E29F86-3A09-4890-95B6-2E22C073E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03" y="6280427"/>
            <a:ext cx="1195911" cy="5720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8165D-E9B6-403A-B9C8-654C56C5E70F}"/>
              </a:ext>
            </a:extLst>
          </p:cNvPr>
          <p:cNvSpPr/>
          <p:nvPr/>
        </p:nvSpPr>
        <p:spPr>
          <a:xfrm>
            <a:off x="2402076" y="1619617"/>
            <a:ext cx="7387844" cy="361876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1076" y="2965093"/>
            <a:ext cx="3569843" cy="139704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FFF200"/>
                </a:solidFill>
                <a:latin typeface="Omnes" pitchFamily="50" charset="0"/>
              </a:rPr>
              <a:t>Thank you</a:t>
            </a:r>
            <a:endParaRPr lang="en-NZ" sz="6000" dirty="0">
              <a:solidFill>
                <a:srgbClr val="FFF2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52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 M E R W L I B ! 2 2 2 1 8 5 7 5 . 1 < / d o c u m e n t i d >  
     < s e n d e r i d > L Y H < / s e n d e r i d >  
     < s e n d e r e m a i l > L I N D A . H U N T E R @ M I N T E R E L L I S O N . C O . N Z < / s e n d e r e m a i l >  
     < l a s t m o d i f i e d > 2 0 2 0 - 0 4 - 2 4 T 1 0 : 5 4 : 4 2 . 0 0 0 0 0 0 0 + 1 2 : 0 0 < / l a s t m o d i f i e d >  
     < d a t a b a s e > M E R W L I B < / d a t a b a s e >  
 < / p r o p e r t i e s > 
</file>

<file path=customXml/itemProps1.xml><?xml version="1.0" encoding="utf-8"?>
<ds:datastoreItem xmlns:ds="http://schemas.openxmlformats.org/officeDocument/2006/customXml" ds:itemID="{4C270A3D-EDDB-D448-96FA-7B88039824E9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184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Omnes</vt:lpstr>
      <vt:lpstr>Omnes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Duley</dc:creator>
  <cp:lastModifiedBy>Hannah Keir-Smith</cp:lastModifiedBy>
  <cp:revision>35</cp:revision>
  <dcterms:created xsi:type="dcterms:W3CDTF">2019-09-02T00:08:19Z</dcterms:created>
  <dcterms:modified xsi:type="dcterms:W3CDTF">2020-04-23T23:01:52Z</dcterms:modified>
</cp:coreProperties>
</file>